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42.jpg" ContentType="image/jpg"/>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media/image43.jpg" ContentType="image/jpg"/>
  <Override PartName="/ppt/media/image44.jpg" ContentType="image/jpg"/>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media/image45.jpg" ContentType="image/jpg"/>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43"/>
  </p:notesMasterIdLst>
  <p:sldIdLst>
    <p:sldId id="329" r:id="rId3"/>
    <p:sldId id="285"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280" r:id="rId20"/>
    <p:sldId id="282" r:id="rId21"/>
    <p:sldId id="283" r:id="rId22"/>
    <p:sldId id="320" r:id="rId23"/>
    <p:sldId id="321" r:id="rId24"/>
    <p:sldId id="322" r:id="rId25"/>
    <p:sldId id="323" r:id="rId26"/>
    <p:sldId id="324" r:id="rId27"/>
    <p:sldId id="325" r:id="rId28"/>
    <p:sldId id="326" r:id="rId29"/>
    <p:sldId id="268" r:id="rId30"/>
    <p:sldId id="327" r:id="rId31"/>
    <p:sldId id="328" r:id="rId32"/>
    <p:sldId id="271" r:id="rId33"/>
    <p:sldId id="272" r:id="rId34"/>
    <p:sldId id="273" r:id="rId35"/>
    <p:sldId id="274" r:id="rId36"/>
    <p:sldId id="288" r:id="rId37"/>
    <p:sldId id="302" r:id="rId38"/>
    <p:sldId id="293" r:id="rId39"/>
    <p:sldId id="290" r:id="rId40"/>
    <p:sldId id="291" r:id="rId41"/>
    <p:sldId id="294"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A299"/>
    <a:srgbClr val="6B7D72"/>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59" autoAdjust="0"/>
    <p:restoredTop sz="94660"/>
  </p:normalViewPr>
  <p:slideViewPr>
    <p:cSldViewPr snapToGrid="0">
      <p:cViewPr varScale="1">
        <p:scale>
          <a:sx n="64" d="100"/>
          <a:sy n="64" d="100"/>
        </p:scale>
        <p:origin x="7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5BB29F-CEED-4DE6-84CD-6D44B9803D9D}" type="datetimeFigureOut">
              <a:rPr lang="en-US" smtClean="0"/>
              <a:t>10/10/2021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D286FF-F8D2-4C47-8C16-B6DDECDCF7A6}" type="slidenum">
              <a:rPr lang="en-US" smtClean="0"/>
              <a:t>‹#›</a:t>
            </a:fld>
            <a:endParaRPr lang="en-US"/>
          </a:p>
        </p:txBody>
      </p:sp>
    </p:spTree>
    <p:extLst>
      <p:ext uri="{BB962C8B-B14F-4D97-AF65-F5344CB8AC3E}">
        <p14:creationId xmlns:p14="http://schemas.microsoft.com/office/powerpoint/2010/main" val="932011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 this slide as you see fit</a:t>
            </a:r>
          </a:p>
        </p:txBody>
      </p:sp>
      <p:sp>
        <p:nvSpPr>
          <p:cNvPr id="4" name="Slide Number Placeholder 3"/>
          <p:cNvSpPr>
            <a:spLocks noGrp="1"/>
          </p:cNvSpPr>
          <p:nvPr>
            <p:ph type="sldNum" sz="quarter" idx="5"/>
          </p:nvPr>
        </p:nvSpPr>
        <p:spPr/>
        <p:txBody>
          <a:bodyPr/>
          <a:lstStyle/>
          <a:p>
            <a:fld id="{5CD286FF-F8D2-4C47-8C16-B6DDECDCF7A6}" type="slidenum">
              <a:rPr lang="en-US" smtClean="0"/>
              <a:t>1</a:t>
            </a:fld>
            <a:endParaRPr lang="en-US"/>
          </a:p>
        </p:txBody>
      </p:sp>
    </p:spTree>
    <p:extLst>
      <p:ext uri="{BB962C8B-B14F-4D97-AF65-F5344CB8AC3E}">
        <p14:creationId xmlns:p14="http://schemas.microsoft.com/office/powerpoint/2010/main" val="748281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draw their “final resting place.” Encourage creativity and try not to let your own ideas about cemeteries or burial places influence their drawings. Have students share their drawings, either in pairs or with the class if time permits.</a:t>
            </a:r>
          </a:p>
        </p:txBody>
      </p:sp>
      <p:sp>
        <p:nvSpPr>
          <p:cNvPr id="4" name="Slide Number Placeholder 3"/>
          <p:cNvSpPr>
            <a:spLocks noGrp="1"/>
          </p:cNvSpPr>
          <p:nvPr>
            <p:ph type="sldNum" sz="quarter" idx="5"/>
          </p:nvPr>
        </p:nvSpPr>
        <p:spPr/>
        <p:txBody>
          <a:bodyPr/>
          <a:lstStyle/>
          <a:p>
            <a:fld id="{1C384215-5E99-4FFB-AD13-AAC779A869D7}" type="slidenum">
              <a:rPr lang="en-US" smtClean="0"/>
              <a:t>2</a:t>
            </a:fld>
            <a:endParaRPr lang="en-US"/>
          </a:p>
        </p:txBody>
      </p:sp>
    </p:spTree>
    <p:extLst>
      <p:ext uri="{BB962C8B-B14F-4D97-AF65-F5344CB8AC3E}">
        <p14:creationId xmlns:p14="http://schemas.microsoft.com/office/powerpoint/2010/main" val="1407160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cemeteries considered archaeological sites? Yes, historic cemeteries are archaeological sites! Archaeologists aren’t necessarily the first people that come to mind when thinking about cemeteries, but they do study cemeteries, both above ground and below. </a:t>
            </a:r>
          </a:p>
          <a:p>
            <a:endParaRPr lang="en-US" dirty="0"/>
          </a:p>
          <a:p>
            <a:r>
              <a:rPr lang="en-US" dirty="0"/>
              <a:t>Archaeologists study human culture through material remains- anything left behind by human beings. Excavation (digging) is commonly associated with archaeology, but archaeologists use other tools to study past behavior as well. Even items on the surface of the ground, like headstones in cemeteries, are studied by archaeologists. </a:t>
            </a:r>
          </a:p>
          <a:p>
            <a:endParaRPr lang="en-US" dirty="0"/>
          </a:p>
          <a:p>
            <a:r>
              <a:rPr lang="en-US" dirty="0"/>
              <a:t>Ask students who has been to a cemetery. Bring up local cemeteries or famous cemeteries, like Arlington National Cemetery in D.C. or the New Orleans cemeteries.</a:t>
            </a:r>
          </a:p>
          <a:p>
            <a:endParaRPr lang="en-US" dirty="0"/>
          </a:p>
          <a:p>
            <a:r>
              <a:rPr lang="en-US" dirty="0"/>
              <a:t>If students ask, archaeology is different from paleontology (the study of fossils, including dinosaurs) and from geology, the study of rocks. Archaeologists only study things made, used, or modified by humans.</a:t>
            </a:r>
          </a:p>
          <a:p>
            <a:endParaRPr lang="en-US" dirty="0"/>
          </a:p>
          <a:p>
            <a:r>
              <a:rPr lang="en-US" dirty="0"/>
              <a:t>Top image courtesy of Wikipedia.</a:t>
            </a:r>
          </a:p>
          <a:p>
            <a:r>
              <a:rPr lang="en-US" dirty="0"/>
              <a:t>Bottom image courtesy of FPAN.</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3</a:t>
            </a:fld>
            <a:endParaRPr lang="en-US"/>
          </a:p>
        </p:txBody>
      </p:sp>
    </p:spTree>
    <p:extLst>
      <p:ext uri="{BB962C8B-B14F-4D97-AF65-F5344CB8AC3E}">
        <p14:creationId xmlns:p14="http://schemas.microsoft.com/office/powerpoint/2010/main" val="1671514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Archaeologists view historic cemeteries as “outdoor museums,” full of information about people from the past, and gravestones as primary sources that can be examined like historical documents.</a:t>
            </a:r>
          </a:p>
          <a:p>
            <a:endParaRPr lang="en-US" dirty="0"/>
          </a:p>
          <a:p>
            <a:r>
              <a:rPr lang="en-US" dirty="0"/>
              <a:t>Ask students if they have been to a museum and to share their experiences with a partner or with the class.</a:t>
            </a:r>
          </a:p>
          <a:p>
            <a:endParaRPr lang="en-US" dirty="0"/>
          </a:p>
          <a:p>
            <a:r>
              <a:rPr lang="en-US" dirty="0"/>
              <a:t>Cemeteries are often thought of as “spooky” places, but in the past they were seen as park-like places to visit loved ones. In addition to providing information about a historical population and serving as “final resting places,” cemeteries can be very beautiful and even serve as tourist destinations (like St. Michael’s Cemetery in Pensacola shown in the upper picture, which is actually a state park, and the New Orleans cemeteries, shown in the lower picture.)</a:t>
            </a:r>
          </a:p>
          <a:p>
            <a:endParaRPr lang="en-US" dirty="0"/>
          </a:p>
          <a:p>
            <a:r>
              <a:rPr lang="en-US" dirty="0"/>
              <a:t>Top image courtesy of Pinterest.</a:t>
            </a:r>
          </a:p>
          <a:p>
            <a:r>
              <a:rPr lang="en-US" dirty="0"/>
              <a:t>Bottom image courtesy of Blue Sky Traveler.</a:t>
            </a:r>
          </a:p>
        </p:txBody>
      </p:sp>
      <p:sp>
        <p:nvSpPr>
          <p:cNvPr id="4" name="Slide Number Placeholder 3"/>
          <p:cNvSpPr>
            <a:spLocks noGrp="1"/>
          </p:cNvSpPr>
          <p:nvPr>
            <p:ph type="sldNum" sz="quarter" idx="5"/>
          </p:nvPr>
        </p:nvSpPr>
        <p:spPr/>
        <p:txBody>
          <a:bodyPr/>
          <a:lstStyle/>
          <a:p>
            <a:fld id="{5CD286FF-F8D2-4C47-8C16-B6DDECDCF7A6}" type="slidenum">
              <a:rPr lang="en-US" smtClean="0"/>
              <a:t>4</a:t>
            </a:fld>
            <a:endParaRPr lang="en-US"/>
          </a:p>
        </p:txBody>
      </p:sp>
    </p:spTree>
    <p:extLst>
      <p:ext uri="{BB962C8B-B14F-4D97-AF65-F5344CB8AC3E}">
        <p14:creationId xmlns:p14="http://schemas.microsoft.com/office/powerpoint/2010/main" val="1501977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cemeteries tell us?</a:t>
            </a:r>
          </a:p>
          <a:p>
            <a:endParaRPr lang="en-US" dirty="0"/>
          </a:p>
          <a:p>
            <a:r>
              <a:rPr lang="en-US" dirty="0"/>
              <a:t>Historical sources often address big events and sometimes leave out information about what day to day life was like or what the interests and beliefs of a population were. </a:t>
            </a:r>
          </a:p>
          <a:p>
            <a:endParaRPr lang="en-US" dirty="0"/>
          </a:p>
          <a:p>
            <a:r>
              <a:rPr lang="en-US" dirty="0"/>
              <a:t>Many perspectives are typically left out of the primary historical narrative, like those of women or minority groups. Headstones can fill in the gaps in the documentary record to provide information about non-dominant perspectives or those of the average person.</a:t>
            </a:r>
          </a:p>
          <a:p>
            <a:endParaRPr lang="en-US" dirty="0"/>
          </a:p>
          <a:p>
            <a:r>
              <a:rPr lang="en-US" dirty="0"/>
              <a:t>Ask students: “What kinds of information can we learn from cemetery markers?”</a:t>
            </a:r>
          </a:p>
          <a:p>
            <a:endParaRPr lang="en-US" dirty="0"/>
          </a:p>
          <a:p>
            <a:r>
              <a:rPr lang="en-US" dirty="0"/>
              <a:t>Photo of Arlington National Cemetery courtesy of www.tripsavvy.com</a:t>
            </a:r>
          </a:p>
        </p:txBody>
      </p:sp>
      <p:sp>
        <p:nvSpPr>
          <p:cNvPr id="4" name="Slide Number Placeholder 3"/>
          <p:cNvSpPr>
            <a:spLocks noGrp="1"/>
          </p:cNvSpPr>
          <p:nvPr>
            <p:ph type="sldNum" sz="quarter" idx="5"/>
          </p:nvPr>
        </p:nvSpPr>
        <p:spPr/>
        <p:txBody>
          <a:bodyPr/>
          <a:lstStyle/>
          <a:p>
            <a:fld id="{5CD286FF-F8D2-4C47-8C16-B6DDECDCF7A6}" type="slidenum">
              <a:rPr lang="en-US" smtClean="0"/>
              <a:t>5</a:t>
            </a:fld>
            <a:endParaRPr lang="en-US"/>
          </a:p>
        </p:txBody>
      </p:sp>
    </p:spTree>
    <p:extLst>
      <p:ext uri="{BB962C8B-B14F-4D97-AF65-F5344CB8AC3E}">
        <p14:creationId xmlns:p14="http://schemas.microsoft.com/office/powerpoint/2010/main" val="1697451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of the types of information we can learn from individual headstones: </a:t>
            </a:r>
          </a:p>
          <a:p>
            <a:r>
              <a:rPr lang="en-US" dirty="0"/>
              <a:t>•	decorative and symbolic significance</a:t>
            </a:r>
          </a:p>
          <a:p>
            <a:r>
              <a:rPr lang="en-US" dirty="0"/>
              <a:t>•	biographical information</a:t>
            </a:r>
          </a:p>
          <a:p>
            <a:r>
              <a:rPr lang="en-US" dirty="0"/>
              <a:t>•	familial relationships</a:t>
            </a:r>
          </a:p>
          <a:p>
            <a:r>
              <a:rPr lang="en-US" dirty="0"/>
              <a:t>•	fraternal or social affiliations (like the Freemasons)</a:t>
            </a:r>
          </a:p>
          <a:p>
            <a:r>
              <a:rPr lang="en-US" dirty="0"/>
              <a:t>•	occupational information</a:t>
            </a:r>
          </a:p>
          <a:p>
            <a:r>
              <a:rPr lang="en-US" dirty="0"/>
              <a:t>•	Economic status</a:t>
            </a:r>
          </a:p>
          <a:p>
            <a:r>
              <a:rPr lang="en-US" dirty="0"/>
              <a:t>•	Cultural or religious beliefs </a:t>
            </a:r>
          </a:p>
          <a:p>
            <a:r>
              <a:rPr lang="en-US" dirty="0"/>
              <a:t>As you introduce these elements, ask students to think of examples from their drawings or call attention to them yourself (i.e. pointing out any religious or secular symbols they might draw on their markers, calling attention to biographical information, such as age, name, family members, etc.)</a:t>
            </a:r>
          </a:p>
          <a:p>
            <a:endParaRPr lang="en-US" dirty="0"/>
          </a:p>
          <a:p>
            <a:r>
              <a:rPr lang="en-US" dirty="0"/>
              <a:t>Photo courtesy of Maryland Historical Trust.</a:t>
            </a:r>
          </a:p>
        </p:txBody>
      </p:sp>
      <p:sp>
        <p:nvSpPr>
          <p:cNvPr id="4" name="Slide Number Placeholder 3"/>
          <p:cNvSpPr>
            <a:spLocks noGrp="1"/>
          </p:cNvSpPr>
          <p:nvPr>
            <p:ph type="sldNum" sz="quarter" idx="5"/>
          </p:nvPr>
        </p:nvSpPr>
        <p:spPr/>
        <p:txBody>
          <a:bodyPr/>
          <a:lstStyle/>
          <a:p>
            <a:fld id="{5CD286FF-F8D2-4C47-8C16-B6DDECDCF7A6}" type="slidenum">
              <a:rPr lang="en-US" smtClean="0"/>
              <a:t>6</a:t>
            </a:fld>
            <a:endParaRPr lang="en-US"/>
          </a:p>
        </p:txBody>
      </p:sp>
    </p:spTree>
    <p:extLst>
      <p:ext uri="{BB962C8B-B14F-4D97-AF65-F5344CB8AC3E}">
        <p14:creationId xmlns:p14="http://schemas.microsoft.com/office/powerpoint/2010/main" val="2787363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it important to study cemeteries? Many would argue we have a moral and ethical responsibility to protect and preserve burial grounds. Additionally, cemeteries contain abundant information about past populations, both above ground, through grave markers and monuments, and below ground, through skeletal remains. They are historical places with stories to tell. Finally, many cemeteries face a number of threats and run the risk of being forgotten or developed.</a:t>
            </a:r>
          </a:p>
          <a:p>
            <a:endParaRPr lang="en-US" dirty="0"/>
          </a:p>
          <a:p>
            <a:r>
              <a:rPr lang="en-US" dirty="0"/>
              <a:t>Photo courtesy of Find A Grave.</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7</a:t>
            </a:fld>
            <a:endParaRPr lang="en-US"/>
          </a:p>
        </p:txBody>
      </p:sp>
    </p:spTree>
    <p:extLst>
      <p:ext uri="{BB962C8B-B14F-4D97-AF65-F5344CB8AC3E}">
        <p14:creationId xmlns:p14="http://schemas.microsoft.com/office/powerpoint/2010/main" val="1657143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major threat to historic cemeteries is vandalism. This is a picture of the Milton Historic Cemetery in Milton, FL, where 30+ graves were knocked over in Fall 2017.</a:t>
            </a:r>
          </a:p>
          <a:p>
            <a:endParaRPr lang="en-US" dirty="0"/>
          </a:p>
          <a:p>
            <a:r>
              <a:rPr lang="en-US" dirty="0"/>
              <a:t>By maintaining cemeteries and showing people why they are important, historic places, you can help prevent vandalism. Additionally, in the unfortunate instances when headstones are totally destroyed or stolen, you will have recorded valuable information about what they said so that history is not lost.</a:t>
            </a:r>
          </a:p>
          <a:p>
            <a:endParaRPr lang="en-US" dirty="0"/>
          </a:p>
          <a:p>
            <a:r>
              <a:rPr lang="en-US" dirty="0"/>
              <a:t>Photo courtesy of WEAR TV.</a:t>
            </a:r>
          </a:p>
        </p:txBody>
      </p:sp>
      <p:sp>
        <p:nvSpPr>
          <p:cNvPr id="4" name="Slide Number Placeholder 3"/>
          <p:cNvSpPr>
            <a:spLocks noGrp="1"/>
          </p:cNvSpPr>
          <p:nvPr>
            <p:ph type="sldNum" sz="quarter" idx="5"/>
          </p:nvPr>
        </p:nvSpPr>
        <p:spPr/>
        <p:txBody>
          <a:bodyPr/>
          <a:lstStyle/>
          <a:p>
            <a:fld id="{5CD286FF-F8D2-4C47-8C16-B6DDECDCF7A6}" type="slidenum">
              <a:rPr lang="en-US" smtClean="0"/>
              <a:t>8</a:t>
            </a:fld>
            <a:endParaRPr lang="en-US"/>
          </a:p>
        </p:txBody>
      </p:sp>
    </p:spTree>
    <p:extLst>
      <p:ext uri="{BB962C8B-B14F-4D97-AF65-F5344CB8AC3E}">
        <p14:creationId xmlns:p14="http://schemas.microsoft.com/office/powerpoint/2010/main" val="3566416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Neglect is another major threat to historic cemeteries. Many of Florida’s cemeteries are abandoned or neglected. When residents move away, churches close, or people begin burying their loved ones in newer cemeteries, older cemeteries are sometimes forgotten and can become overgrown</a:t>
            </a:r>
          </a:p>
          <a:p>
            <a:endParaRPr lang="en-US" dirty="0"/>
          </a:p>
          <a:p>
            <a:r>
              <a:rPr lang="en-US" dirty="0"/>
              <a:t>This picture shows Mt Zion cemetery in Pensacola, which the University of West Florida has begun to clean-up and maintain. Your work can help record these cemeteries and draw attention to their importance.</a:t>
            </a:r>
          </a:p>
          <a:p>
            <a:endParaRPr lang="en-US" dirty="0"/>
          </a:p>
          <a:p>
            <a:r>
              <a:rPr lang="en-US" dirty="0"/>
              <a:t>Ask students: “Have you seen any abandoned or neglected cemeteries in your neighborhood? Do you know who is responsible for caring for them?”</a:t>
            </a:r>
          </a:p>
          <a:p>
            <a:endParaRPr lang="en-US" dirty="0"/>
          </a:p>
          <a:p>
            <a:r>
              <a:rPr lang="en-US" dirty="0"/>
              <a:t>If students know of abandoned cemeteries, they can look up property ownership on the county Property Appraiser website.</a:t>
            </a:r>
          </a:p>
          <a:p>
            <a:endParaRPr lang="en-US" dirty="0"/>
          </a:p>
          <a:p>
            <a:r>
              <a:rPr lang="en-US" dirty="0"/>
              <a:t>Photo courtesy of Find A Grave.</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9</a:t>
            </a:fld>
            <a:endParaRPr lang="en-US"/>
          </a:p>
        </p:txBody>
      </p:sp>
    </p:spTree>
    <p:extLst>
      <p:ext uri="{BB962C8B-B14F-4D97-AF65-F5344CB8AC3E}">
        <p14:creationId xmlns:p14="http://schemas.microsoft.com/office/powerpoint/2010/main" val="1554873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number of federal, state, and local laws protecting cemeteries on public lands; however, on private land, cemetery maintenance is the responsibility of the land owner. Sometimes, land owners don’t have the ability to maintain the grounds, and at times they don’t even know they are responsible for its upkeep. Florida law allows local governments to care for cemeteries that have been abandoned for over six months. </a:t>
            </a:r>
          </a:p>
          <a:p>
            <a:endParaRPr lang="en-US" dirty="0"/>
          </a:p>
          <a:p>
            <a:r>
              <a:rPr lang="en-US" dirty="0"/>
              <a:t>The Florida Master Site File is a list of all historic properties in the state of Florida, including historic buildings, archaeological sites, and historic cemeteries. This list is consulted during development projects to determine whether any historic properties would be impacted by construction projects. However, many known sites are not listed on the file, including a large number of Florida’s historic cemeteries. Projects like ours are important to ensure all historic cemeteries are recorded and protected.</a:t>
            </a:r>
          </a:p>
          <a:p>
            <a:endParaRPr lang="en-US" dirty="0"/>
          </a:p>
          <a:p>
            <a:r>
              <a:rPr lang="en-US" dirty="0"/>
              <a:t>If students ask: Though the Florida Master Site File doesn’t offer legal protection for listed sites, it does ensure that impacts to the properties are considered and mitigated during publicly funded development projects</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10</a:t>
            </a:fld>
            <a:endParaRPr lang="en-US"/>
          </a:p>
        </p:txBody>
      </p:sp>
    </p:spTree>
    <p:extLst>
      <p:ext uri="{BB962C8B-B14F-4D97-AF65-F5344CB8AC3E}">
        <p14:creationId xmlns:p14="http://schemas.microsoft.com/office/powerpoint/2010/main" val="2151516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this project, we will:</a:t>
            </a:r>
          </a:p>
          <a:p>
            <a:r>
              <a:rPr lang="en-US" dirty="0"/>
              <a:t>1.	Learn new skills in the classroom</a:t>
            </a:r>
          </a:p>
          <a:p>
            <a:r>
              <a:rPr lang="en-US" dirty="0"/>
              <a:t>2.	Visit the cemetery to record headstones</a:t>
            </a:r>
          </a:p>
          <a:p>
            <a:r>
              <a:rPr lang="en-US" dirty="0"/>
              <a:t>3.	Analyze the information we collected after the trip</a:t>
            </a:r>
          </a:p>
          <a:p>
            <a:endParaRPr lang="en-US" dirty="0"/>
          </a:p>
          <a:p>
            <a:r>
              <a:rPr lang="en-US" dirty="0"/>
              <a:t>We won’t be doing any excavation while we’re in the cemetery. We will focus on studying what’s above ground, like grave markers, to understand the history of our local community. In this class we learn about different cultures. This is a way to learn about our own culture.</a:t>
            </a:r>
          </a:p>
          <a:p>
            <a:endParaRPr lang="en-US" dirty="0"/>
          </a:p>
          <a:p>
            <a:r>
              <a:rPr lang="en-US" dirty="0"/>
              <a:t>Photos courtesy of FPAN.</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11</a:t>
            </a:fld>
            <a:endParaRPr lang="en-US"/>
          </a:p>
        </p:txBody>
      </p:sp>
    </p:spTree>
    <p:extLst>
      <p:ext uri="{BB962C8B-B14F-4D97-AF65-F5344CB8AC3E}">
        <p14:creationId xmlns:p14="http://schemas.microsoft.com/office/powerpoint/2010/main" val="1792725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Gravestones can be read just like other historical documents. There are three primary ways to examine them: </a:t>
            </a:r>
          </a:p>
          <a:p>
            <a:r>
              <a:rPr lang="en-US" dirty="0"/>
              <a:t>1.	Analyze the writing</a:t>
            </a:r>
          </a:p>
          <a:p>
            <a:r>
              <a:rPr lang="en-US" dirty="0"/>
              <a:t>2.	Interpret the symbols</a:t>
            </a:r>
          </a:p>
          <a:p>
            <a:r>
              <a:rPr lang="en-US" dirty="0"/>
              <a:t>Look at the stone for clues</a:t>
            </a:r>
          </a:p>
          <a:p>
            <a:endParaRPr lang="en-US" dirty="0"/>
          </a:p>
          <a:p>
            <a:r>
              <a:rPr lang="en-US" dirty="0"/>
              <a:t>Photo courtesy of FPAN.</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12</a:t>
            </a:fld>
            <a:endParaRPr lang="en-US"/>
          </a:p>
        </p:txBody>
      </p:sp>
    </p:spTree>
    <p:extLst>
      <p:ext uri="{BB962C8B-B14F-4D97-AF65-F5344CB8AC3E}">
        <p14:creationId xmlns:p14="http://schemas.microsoft.com/office/powerpoint/2010/main" val="115136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 the Writing: Just from this simple marker, we can collect biographical information, including: a person’s name (Melissa Florida), their family members’ names (John and Ann Campbell), the date they were born (October 14, 1834), the date they died (November 21, 1850), and their age (16).</a:t>
            </a:r>
          </a:p>
          <a:p>
            <a:endParaRPr lang="en-US" dirty="0"/>
          </a:p>
          <a:p>
            <a:r>
              <a:rPr lang="en-US" dirty="0"/>
              <a:t>Photo courtesy of FPAN.</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13</a:t>
            </a:fld>
            <a:endParaRPr lang="en-US"/>
          </a:p>
        </p:txBody>
      </p:sp>
    </p:spTree>
    <p:extLst>
      <p:ext uri="{BB962C8B-B14F-4D97-AF65-F5344CB8AC3E}">
        <p14:creationId xmlns:p14="http://schemas.microsoft.com/office/powerpoint/2010/main" val="1413890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learn from this marker? Students should point out name (James Thomson), occupation (Late Chief Engineer for West India and Pacific Company ship named Darien), birthplace (Scotland) birth date (June 1, 1851), death place (New Orleans), death date (October 19, 1893), and age (42)</a:t>
            </a:r>
          </a:p>
          <a:p>
            <a:endParaRPr lang="en-US" dirty="0"/>
          </a:p>
          <a:p>
            <a:r>
              <a:rPr lang="en-US" dirty="0"/>
              <a:t>Ask students: “What information could someone learn about you from your final resting place drawing?”</a:t>
            </a:r>
          </a:p>
          <a:p>
            <a:endParaRPr lang="en-US" dirty="0"/>
          </a:p>
          <a:p>
            <a:r>
              <a:rPr lang="en-US" dirty="0"/>
              <a:t>Photo courtesy of FPAN.</a:t>
            </a:r>
          </a:p>
        </p:txBody>
      </p:sp>
      <p:sp>
        <p:nvSpPr>
          <p:cNvPr id="4" name="Slide Number Placeholder 3"/>
          <p:cNvSpPr>
            <a:spLocks noGrp="1"/>
          </p:cNvSpPr>
          <p:nvPr>
            <p:ph type="sldNum" sz="quarter" idx="5"/>
          </p:nvPr>
        </p:nvSpPr>
        <p:spPr/>
        <p:txBody>
          <a:bodyPr/>
          <a:lstStyle/>
          <a:p>
            <a:fld id="{5CD286FF-F8D2-4C47-8C16-B6DDECDCF7A6}" type="slidenum">
              <a:rPr lang="en-US" smtClean="0"/>
              <a:t>14</a:t>
            </a:fld>
            <a:endParaRPr lang="en-US"/>
          </a:p>
        </p:txBody>
      </p:sp>
    </p:spTree>
    <p:extLst>
      <p:ext uri="{BB962C8B-B14F-4D97-AF65-F5344CB8AC3E}">
        <p14:creationId xmlns:p14="http://schemas.microsoft.com/office/powerpoint/2010/main" val="1535714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graves contain epitaphs, which are short texts honoring a deceased person. These can be analyzed for clues into a person’s qualities as well.</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15</a:t>
            </a:fld>
            <a:endParaRPr lang="en-US"/>
          </a:p>
        </p:txBody>
      </p:sp>
    </p:spTree>
    <p:extLst>
      <p:ext uri="{BB962C8B-B14F-4D97-AF65-F5344CB8AC3E}">
        <p14:creationId xmlns:p14="http://schemas.microsoft.com/office/powerpoint/2010/main" val="3341180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Benn’s epitaph reads: “Pure at thy death as at Thy birth, Thy spirit caught no taint from Earth.” This refers to his young age, only 2 years old, and is actually a line from a poem.</a:t>
            </a:r>
          </a:p>
          <a:p>
            <a:endParaRPr lang="en-US" dirty="0"/>
          </a:p>
          <a:p>
            <a:r>
              <a:rPr lang="en-US" dirty="0"/>
              <a:t>Photo courtesy of Find a Grave.</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16</a:t>
            </a:fld>
            <a:endParaRPr lang="en-US"/>
          </a:p>
        </p:txBody>
      </p:sp>
    </p:spTree>
    <p:extLst>
      <p:ext uri="{BB962C8B-B14F-4D97-AF65-F5344CB8AC3E}">
        <p14:creationId xmlns:p14="http://schemas.microsoft.com/office/powerpoint/2010/main" val="1307640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reading the writing, archaeologists can interpret the symbols on the markers, which provide clues to a person’s identity.</a:t>
            </a:r>
          </a:p>
          <a:p>
            <a:endParaRPr lang="en-US" dirty="0"/>
          </a:p>
          <a:p>
            <a:r>
              <a:rPr lang="en-US" dirty="0"/>
              <a:t>Photos courtesy of FPAN.</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17</a:t>
            </a:fld>
            <a:endParaRPr lang="en-US"/>
          </a:p>
        </p:txBody>
      </p:sp>
    </p:spTree>
    <p:extLst>
      <p:ext uri="{BB962C8B-B14F-4D97-AF65-F5344CB8AC3E}">
        <p14:creationId xmlns:p14="http://schemas.microsoft.com/office/powerpoint/2010/main" val="3766105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courtesy of FPAN.</a:t>
            </a:r>
          </a:p>
        </p:txBody>
      </p:sp>
      <p:sp>
        <p:nvSpPr>
          <p:cNvPr id="4" name="Slide Number Placeholder 3"/>
          <p:cNvSpPr>
            <a:spLocks noGrp="1"/>
          </p:cNvSpPr>
          <p:nvPr>
            <p:ph type="sldNum" sz="quarter" idx="5"/>
          </p:nvPr>
        </p:nvSpPr>
        <p:spPr/>
        <p:txBody>
          <a:bodyPr/>
          <a:lstStyle/>
          <a:p>
            <a:fld id="{1C384215-5E99-4FFB-AD13-AAC779A869D7}" type="slidenum">
              <a:rPr lang="en-US" smtClean="0"/>
              <a:t>18</a:t>
            </a:fld>
            <a:endParaRPr lang="en-US"/>
          </a:p>
        </p:txBody>
      </p:sp>
    </p:spTree>
    <p:extLst>
      <p:ext uri="{BB962C8B-B14F-4D97-AF65-F5344CB8AC3E}">
        <p14:creationId xmlns:p14="http://schemas.microsoft.com/office/powerpoint/2010/main" val="3023382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courtesy of FPAN.</a:t>
            </a:r>
          </a:p>
        </p:txBody>
      </p:sp>
      <p:sp>
        <p:nvSpPr>
          <p:cNvPr id="4" name="Slide Number Placeholder 3"/>
          <p:cNvSpPr>
            <a:spLocks noGrp="1"/>
          </p:cNvSpPr>
          <p:nvPr>
            <p:ph type="sldNum" sz="quarter" idx="5"/>
          </p:nvPr>
        </p:nvSpPr>
        <p:spPr/>
        <p:txBody>
          <a:bodyPr/>
          <a:lstStyle/>
          <a:p>
            <a:fld id="{1C384215-5E99-4FFB-AD13-AAC779A869D7}" type="slidenum">
              <a:rPr lang="en-US" smtClean="0"/>
              <a:t>19</a:t>
            </a:fld>
            <a:endParaRPr lang="en-US"/>
          </a:p>
        </p:txBody>
      </p:sp>
    </p:spTree>
    <p:extLst>
      <p:ext uri="{BB962C8B-B14F-4D97-AF65-F5344CB8AC3E}">
        <p14:creationId xmlns:p14="http://schemas.microsoft.com/office/powerpoint/2010/main" val="2451192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These are a number of examples of symbols and their meanings.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Ask students: “Did you draw any symbols on your Final Resting Place? If so, why did you choose them? Do they have a deeper meaning? Would someone else be able to interpret the meaning?”</a:t>
            </a:r>
          </a:p>
          <a:p>
            <a:pPr marL="0" marR="0">
              <a:lnSpc>
                <a:spcPct val="107000"/>
              </a:lnSpc>
              <a:spcBef>
                <a:spcPts val="0"/>
              </a:spcBef>
              <a:spcAft>
                <a:spcPts val="800"/>
              </a:spcAft>
            </a:pPr>
            <a:endParaRPr lang="en-US" sz="12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i="0" dirty="0">
                <a:effectLst/>
                <a:latin typeface="Times New Roman" panose="02020603050405020304" pitchFamily="18" charset="0"/>
                <a:ea typeface="Calibri" panose="020F0502020204030204" pitchFamily="34" charset="0"/>
                <a:cs typeface="Times New Roman" panose="02020603050405020304" pitchFamily="18" charset="0"/>
              </a:rPr>
              <a:t>Photos courtesy of FPAN.</a:t>
            </a:r>
            <a:endParaRPr lang="en-US" sz="11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20</a:t>
            </a:fld>
            <a:endParaRPr lang="en-US"/>
          </a:p>
        </p:txBody>
      </p:sp>
    </p:spTree>
    <p:extLst>
      <p:ext uri="{BB962C8B-B14F-4D97-AF65-F5344CB8AC3E}">
        <p14:creationId xmlns:p14="http://schemas.microsoft.com/office/powerpoint/2010/main" val="1044994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archaeologists look for clues in the actual stone. For example, stone carver might have hand-signed the marker, like in the one on the left. Archaeologists also examine the materials the marker is made of; especially here in Florida, where there isn’t much naturally occurring rocks, many materials were shipped long distances, indicating they were expensive</a:t>
            </a:r>
          </a:p>
          <a:p>
            <a:endParaRPr lang="en-US" dirty="0"/>
          </a:p>
          <a:p>
            <a:r>
              <a:rPr lang="en-US" dirty="0"/>
              <a:t>Photos courtesy of FPAN</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21</a:t>
            </a:fld>
            <a:endParaRPr lang="en-US"/>
          </a:p>
        </p:txBody>
      </p:sp>
    </p:spTree>
    <p:extLst>
      <p:ext uri="{BB962C8B-B14F-4D97-AF65-F5344CB8AC3E}">
        <p14:creationId xmlns:p14="http://schemas.microsoft.com/office/powerpoint/2010/main" val="589961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times, items will be intentionally left at a marker to honor the person buried there. These are referred to as “grave goods.” Common grave goods include flowers, flags, shells, stones, and figurines. Sometimes, these items can provide insight into an individual’s social, ethnic, occupational, or religious affiliations.</a:t>
            </a:r>
          </a:p>
          <a:p>
            <a:endParaRPr lang="en-US" dirty="0"/>
          </a:p>
          <a:p>
            <a:r>
              <a:rPr lang="en-US" dirty="0"/>
              <a:t>Photos courtesy of FPAN.</a:t>
            </a:r>
          </a:p>
          <a:p>
            <a:endParaRPr lang="en-US" dirty="0"/>
          </a:p>
        </p:txBody>
      </p:sp>
      <p:sp>
        <p:nvSpPr>
          <p:cNvPr id="4" name="Slide Number Placeholder 3"/>
          <p:cNvSpPr>
            <a:spLocks noGrp="1"/>
          </p:cNvSpPr>
          <p:nvPr>
            <p:ph type="sldNum" sz="quarter" idx="5"/>
          </p:nvPr>
        </p:nvSpPr>
        <p:spPr/>
        <p:txBody>
          <a:bodyPr/>
          <a:lstStyle/>
          <a:p>
            <a:fld id="{5CD286FF-F8D2-4C47-8C16-B6DDECDCF7A6}" type="slidenum">
              <a:rPr lang="en-US" smtClean="0"/>
              <a:t>22</a:t>
            </a:fld>
            <a:endParaRPr lang="en-US"/>
          </a:p>
        </p:txBody>
      </p:sp>
    </p:spTree>
    <p:extLst>
      <p:ext uri="{BB962C8B-B14F-4D97-AF65-F5344CB8AC3E}">
        <p14:creationId xmlns:p14="http://schemas.microsoft.com/office/powerpoint/2010/main" val="3739752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Archaeologists also look at the overall context of the cemetery to understand each grave as a part of a larger whole. How old is the cemetery? Are there any patterns in the burials? How does this individual marker compare to surrounding burials?</a:t>
            </a:r>
          </a:p>
          <a:p>
            <a:endParaRPr lang="en-US" dirty="0"/>
          </a:p>
          <a:p>
            <a:r>
              <a:rPr lang="en-US" dirty="0"/>
              <a:t>By looking at the entire cemetery, we can better understand an entire community and how it changed throughout history. </a:t>
            </a:r>
          </a:p>
          <a:p>
            <a:endParaRPr lang="en-US" dirty="0"/>
          </a:p>
          <a:p>
            <a:r>
              <a:rPr lang="en-US" dirty="0"/>
              <a:t>Photo of St. Michael’s Cemetery courtesy of Trip Advisor.</a:t>
            </a:r>
          </a:p>
        </p:txBody>
      </p:sp>
      <p:sp>
        <p:nvSpPr>
          <p:cNvPr id="4" name="Slide Number Placeholder 3"/>
          <p:cNvSpPr>
            <a:spLocks noGrp="1"/>
          </p:cNvSpPr>
          <p:nvPr>
            <p:ph type="sldNum" sz="quarter" idx="5"/>
          </p:nvPr>
        </p:nvSpPr>
        <p:spPr/>
        <p:txBody>
          <a:bodyPr/>
          <a:lstStyle/>
          <a:p>
            <a:fld id="{5CD286FF-F8D2-4C47-8C16-B6DDECDCF7A6}" type="slidenum">
              <a:rPr lang="en-US" smtClean="0"/>
              <a:t>23</a:t>
            </a:fld>
            <a:endParaRPr lang="en-US"/>
          </a:p>
        </p:txBody>
      </p:sp>
    </p:spTree>
    <p:extLst>
      <p:ext uri="{BB962C8B-B14F-4D97-AF65-F5344CB8AC3E}">
        <p14:creationId xmlns:p14="http://schemas.microsoft.com/office/powerpoint/2010/main" val="2774389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we’ll look at a few markers to practice our new skills. This marker has a last name, but no birth or death dates. Can we learn anything from the symbol? Students should respond that the broken column represents life cut short, so the person buried here was likely young.</a:t>
            </a:r>
          </a:p>
          <a:p>
            <a:endParaRPr lang="en-US" dirty="0"/>
          </a:p>
          <a:p>
            <a:r>
              <a:rPr lang="en-US" dirty="0"/>
              <a:t>Photo courtesy of www.zenithcity.com</a:t>
            </a:r>
          </a:p>
        </p:txBody>
      </p:sp>
      <p:sp>
        <p:nvSpPr>
          <p:cNvPr id="4" name="Slide Number Placeholder 3"/>
          <p:cNvSpPr>
            <a:spLocks noGrp="1"/>
          </p:cNvSpPr>
          <p:nvPr>
            <p:ph type="sldNum" sz="quarter" idx="5"/>
          </p:nvPr>
        </p:nvSpPr>
        <p:spPr/>
        <p:txBody>
          <a:bodyPr/>
          <a:lstStyle/>
          <a:p>
            <a:fld id="{5CD286FF-F8D2-4C47-8C16-B6DDECDCF7A6}" type="slidenum">
              <a:rPr lang="en-US" smtClean="0"/>
              <a:t>24</a:t>
            </a:fld>
            <a:endParaRPr lang="en-US"/>
          </a:p>
        </p:txBody>
      </p:sp>
    </p:spTree>
    <p:extLst>
      <p:ext uri="{BB962C8B-B14F-4D97-AF65-F5344CB8AC3E}">
        <p14:creationId xmlns:p14="http://schemas.microsoft.com/office/powerpoint/2010/main" val="3327136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learn from this marker? Students should answer with name (George Weiland), home state (Vermont), rank (Lieutenant Colonel), military branch (Army Air Forces), wars served in (World War I and II), birth date (July 1, 1894), death date (July 31, 1957), and age (63). They might also point out the flag represents his veteran status, the marker is government issue, and the cross indicates he is Christian. </a:t>
            </a:r>
          </a:p>
          <a:p>
            <a:endParaRPr lang="en-US" dirty="0"/>
          </a:p>
          <a:p>
            <a:r>
              <a:rPr lang="en-US" dirty="0"/>
              <a:t>Image courtesy of Burlington Free Press.</a:t>
            </a:r>
          </a:p>
        </p:txBody>
      </p:sp>
      <p:sp>
        <p:nvSpPr>
          <p:cNvPr id="4" name="Slide Number Placeholder 3"/>
          <p:cNvSpPr>
            <a:spLocks noGrp="1"/>
          </p:cNvSpPr>
          <p:nvPr>
            <p:ph type="sldNum" sz="quarter" idx="5"/>
          </p:nvPr>
        </p:nvSpPr>
        <p:spPr/>
        <p:txBody>
          <a:bodyPr/>
          <a:lstStyle/>
          <a:p>
            <a:fld id="{5CD286FF-F8D2-4C47-8C16-B6DDECDCF7A6}" type="slidenum">
              <a:rPr lang="en-US" smtClean="0"/>
              <a:t>25</a:t>
            </a:fld>
            <a:endParaRPr lang="en-US"/>
          </a:p>
        </p:txBody>
      </p:sp>
    </p:spTree>
    <p:extLst>
      <p:ext uri="{BB962C8B-B14F-4D97-AF65-F5344CB8AC3E}">
        <p14:creationId xmlns:p14="http://schemas.microsoft.com/office/powerpoint/2010/main" val="2256034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What can we learn from this marker? </a:t>
            </a: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Students should answer with name (Harold Murray Hirshberg), rank (private), military branch (army), war served in (WWII), was a husband, father, grandfather, and great-grandfather, and the star indicates he is Jewish.</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Photo courtesy of the Arizona Jewish Post.</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Leaving stones on cemetery markers is a Jewish tradition. There are different interpretations of this practice, but it is generally meant to symbolize the person’s continued memory after their death.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Compare this marker to the previous one. They are both government issue veteran markers, but the cross commonly found on these markers is replaced with the Jewish star on the second marker.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CD286FF-F8D2-4C47-8C16-B6DDECDCF7A6}" type="slidenum">
              <a:rPr lang="en-US" smtClean="0"/>
              <a:t>26</a:t>
            </a:fld>
            <a:endParaRPr lang="en-US"/>
          </a:p>
        </p:txBody>
      </p:sp>
    </p:spTree>
    <p:extLst>
      <p:ext uri="{BB962C8B-B14F-4D97-AF65-F5344CB8AC3E}">
        <p14:creationId xmlns:p14="http://schemas.microsoft.com/office/powerpoint/2010/main" val="7219264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What can we learn from this marker? </a:t>
            </a: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Students should answer name (Samuel </a:t>
            </a:r>
            <a:r>
              <a:rPr kumimoji="0" lang="en-US" sz="1200" b="0" i="1"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Joynes</a:t>
            </a: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birth date (February 21, 1857), death date (December 7, 1911), and age (54). They might also refer to the epitaph, which reads: Death is eternal life, why should we weep. This indicates his belief in the afterlife and a positive view of death.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This marker is in the shape of a tree trunk and indicates Samuel </a:t>
            </a:r>
            <a:r>
              <a:rPr kumimoji="0" lang="en-US" sz="1200" b="0" i="1"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Jhoynes</a:t>
            </a: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belonged to Woodmen of the World, a fraternal order founded in 1890 that provided life insurance to its members. Members of Woodmen of the World received these distinctive grave markers.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Photos courtesy of Find a Grave.</a:t>
            </a:r>
          </a:p>
        </p:txBody>
      </p:sp>
      <p:sp>
        <p:nvSpPr>
          <p:cNvPr id="4" name="Slide Number Placeholder 3"/>
          <p:cNvSpPr>
            <a:spLocks noGrp="1"/>
          </p:cNvSpPr>
          <p:nvPr>
            <p:ph type="sldNum" sz="quarter" idx="5"/>
          </p:nvPr>
        </p:nvSpPr>
        <p:spPr/>
        <p:txBody>
          <a:bodyPr/>
          <a:lstStyle/>
          <a:p>
            <a:fld id="{5CD286FF-F8D2-4C47-8C16-B6DDECDCF7A6}" type="slidenum">
              <a:rPr lang="en-US" smtClean="0"/>
              <a:t>27</a:t>
            </a:fld>
            <a:endParaRPr lang="en-US"/>
          </a:p>
        </p:txBody>
      </p:sp>
    </p:spTree>
    <p:extLst>
      <p:ext uri="{BB962C8B-B14F-4D97-AF65-F5344CB8AC3E}">
        <p14:creationId xmlns:p14="http://schemas.microsoft.com/office/powerpoint/2010/main" val="898808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rPr>
              <a:t>One of the most important fields on the Headstone Recording form is the inscription. There is a specific way to record inscriptions to keep these forms consistent. </a:t>
            </a:r>
            <a:endParaRPr lang="en-US" dirty="0">
              <a:effectLst/>
            </a:endParaRPr>
          </a:p>
          <a:p>
            <a:r>
              <a:rPr lang="en-US" sz="1200" b="1" dirty="0">
                <a:effectLst/>
                <a:latin typeface="Times New Roman" panose="02020603050405020304" pitchFamily="18" charset="0"/>
              </a:rPr>
              <a:t> </a:t>
            </a:r>
            <a:endParaRPr lang="en-US" dirty="0">
              <a:effectLst/>
            </a:endParaRPr>
          </a:p>
          <a:p>
            <a:r>
              <a:rPr lang="en-US" sz="1200" dirty="0">
                <a:effectLst/>
                <a:latin typeface="Times New Roman" panose="02020603050405020304" pitchFamily="18" charset="0"/>
              </a:rPr>
              <a:t>1. Copy the inscription EXACTLY as it is written on the  stone. Include all misspellings and reversals. Copy uppercase as UPPERCASE and lowercase as lowercase. Copy all punctuation, even if it looks wrong to you.</a:t>
            </a:r>
            <a:endParaRPr lang="en-US" dirty="0">
              <a:effectLst/>
            </a:endParaRPr>
          </a:p>
          <a:p>
            <a:r>
              <a:rPr lang="en-US" sz="1200" dirty="0">
                <a:effectLst/>
                <a:latin typeface="Times New Roman" panose="02020603050405020304" pitchFamily="18" charset="0"/>
              </a:rPr>
              <a:t>2. Use a slash “/” to indicate a new line of text.</a:t>
            </a:r>
            <a:endParaRPr lang="en-US" dirty="0">
              <a:effectLst/>
            </a:endParaRPr>
          </a:p>
          <a:p>
            <a:r>
              <a:rPr lang="en-US" sz="1200" dirty="0">
                <a:effectLst/>
                <a:latin typeface="Times New Roman" panose="02020603050405020304" pitchFamily="18" charset="0"/>
              </a:rPr>
              <a:t>3. NEVER guess what a word, letter, or number is. If you  don’t know, leave a blank space: “_____”</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28</a:t>
            </a:fld>
            <a:endParaRPr lang="en-US"/>
          </a:p>
        </p:txBody>
      </p:sp>
    </p:spTree>
    <p:extLst>
      <p:ext uri="{BB962C8B-B14F-4D97-AF65-F5344CB8AC3E}">
        <p14:creationId xmlns:p14="http://schemas.microsoft.com/office/powerpoint/2010/main" val="1380442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Practice writing this transcription. </a:t>
            </a:r>
            <a:r>
              <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Have students fill write the transcription on scratch paper, on the board, or on a headstone recording form.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p:txBody>
      </p:sp>
      <p:sp>
        <p:nvSpPr>
          <p:cNvPr id="4" name="Slide Number Placeholder 3"/>
          <p:cNvSpPr>
            <a:spLocks noGrp="1"/>
          </p:cNvSpPr>
          <p:nvPr>
            <p:ph type="sldNum" sz="quarter" idx="5"/>
          </p:nvPr>
        </p:nvSpPr>
        <p:spPr/>
        <p:txBody>
          <a:bodyPr/>
          <a:lstStyle/>
          <a:p>
            <a:fld id="{5CD286FF-F8D2-4C47-8C16-B6DDECDCF7A6}" type="slidenum">
              <a:rPr lang="en-US" smtClean="0"/>
              <a:t>29</a:t>
            </a:fld>
            <a:endParaRPr lang="en-US"/>
          </a:p>
        </p:txBody>
      </p:sp>
    </p:spTree>
    <p:extLst>
      <p:ext uri="{BB962C8B-B14F-4D97-AF65-F5344CB8AC3E}">
        <p14:creationId xmlns:p14="http://schemas.microsoft.com/office/powerpoint/2010/main" val="14204675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This is what the transcription should look like. Note: January is misspelled on the headstone, so it is misspelled in the transcription.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p:txBody>
      </p:sp>
      <p:sp>
        <p:nvSpPr>
          <p:cNvPr id="4" name="Slide Number Placeholder 3"/>
          <p:cNvSpPr>
            <a:spLocks noGrp="1"/>
          </p:cNvSpPr>
          <p:nvPr>
            <p:ph type="sldNum" sz="quarter" idx="5"/>
          </p:nvPr>
        </p:nvSpPr>
        <p:spPr/>
        <p:txBody>
          <a:bodyPr/>
          <a:lstStyle/>
          <a:p>
            <a:fld id="{5CD286FF-F8D2-4C47-8C16-B6DDECDCF7A6}" type="slidenum">
              <a:rPr lang="en-US" smtClean="0"/>
              <a:t>30</a:t>
            </a:fld>
            <a:endParaRPr lang="en-US"/>
          </a:p>
        </p:txBody>
      </p:sp>
    </p:spTree>
    <p:extLst>
      <p:ext uri="{BB962C8B-B14F-4D97-AF65-F5344CB8AC3E}">
        <p14:creationId xmlns:p14="http://schemas.microsoft.com/office/powerpoint/2010/main" val="37893964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This is the headstone recording form, which we’ll use to record markers on our cemetery visit. In addition to recording the transcription, we will also record the marker type, the material, design elements, and the condition of the marker. </a:t>
            </a:r>
            <a:r>
              <a:rPr lang="en-US" sz="1200" i="1" dirty="0">
                <a:effectLst/>
                <a:latin typeface="Times New Roman" panose="02020603050405020304" pitchFamily="18" charset="0"/>
                <a:ea typeface="Calibri" panose="020F0502020204030204" pitchFamily="34" charset="0"/>
              </a:rPr>
              <a:t>Walk through these elements with the students. They can use the recording packet to learn more about marker types, symbols, and materials.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384215-5E99-4FFB-AD13-AAC779A869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619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rPr>
              <a:t>Practice writing this transcription. </a:t>
            </a:r>
            <a:r>
              <a:rPr lang="en-US" sz="1200" i="1" dirty="0">
                <a:effectLst/>
                <a:latin typeface="Times New Roman" panose="02020603050405020304" pitchFamily="18" charset="0"/>
              </a:rPr>
              <a:t>Have students fill write the transcription on scratch paper, on the board, or on a headstone recording form. </a:t>
            </a:r>
          </a:p>
          <a:p>
            <a:endParaRPr lang="en-US" sz="1200" i="1"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32</a:t>
            </a:fld>
            <a:endParaRPr lang="en-US"/>
          </a:p>
        </p:txBody>
      </p:sp>
    </p:spTree>
    <p:extLst>
      <p:ext uri="{BB962C8B-B14F-4D97-AF65-F5344CB8AC3E}">
        <p14:creationId xmlns:p14="http://schemas.microsoft.com/office/powerpoint/2010/main" val="9487887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This is what the transcription should look like. </a:t>
            </a:r>
            <a:r>
              <a:rPr lang="en-US" sz="1200" i="1" dirty="0">
                <a:effectLst/>
                <a:latin typeface="Times New Roman" panose="02020603050405020304" pitchFamily="18" charset="0"/>
                <a:ea typeface="Calibri" panose="020F0502020204030204" pitchFamily="34" charset="0"/>
              </a:rPr>
              <a:t>Note: The backward “N” in “born” is drawn backward in the transcription.</a:t>
            </a:r>
          </a:p>
          <a:p>
            <a:endParaRPr lang="en-US" sz="1200" i="1"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33</a:t>
            </a:fld>
            <a:endParaRPr lang="en-US"/>
          </a:p>
        </p:txBody>
      </p:sp>
    </p:spTree>
    <p:extLst>
      <p:ext uri="{BB962C8B-B14F-4D97-AF65-F5344CB8AC3E}">
        <p14:creationId xmlns:p14="http://schemas.microsoft.com/office/powerpoint/2010/main" val="2609220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This is the completed headstone recording form. </a:t>
            </a:r>
            <a:r>
              <a:rPr lang="en-US" sz="1200" i="1" dirty="0">
                <a:effectLst/>
                <a:latin typeface="Times New Roman" panose="02020603050405020304" pitchFamily="18" charset="0"/>
                <a:ea typeface="Calibri" panose="020F0502020204030204" pitchFamily="34" charset="0"/>
              </a:rPr>
              <a:t>Walk through</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i="1" dirty="0">
                <a:effectLst/>
                <a:latin typeface="Times New Roman" panose="02020603050405020304" pitchFamily="18" charset="0"/>
                <a:ea typeface="Calibri" panose="020F0502020204030204" pitchFamily="34" charset="0"/>
              </a:rPr>
              <a:t>these elements with the students. They can use the recording packet to learn more about marker types, symbols, and materials.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384215-5E99-4FFB-AD13-AAC779A869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1263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Practice writing this transcription. </a:t>
            </a:r>
            <a:r>
              <a:rPr lang="en-US" sz="1200" i="1" dirty="0">
                <a:effectLst/>
                <a:latin typeface="Times New Roman" panose="02020603050405020304" pitchFamily="18" charset="0"/>
                <a:ea typeface="Calibri" panose="020F0502020204030204" pitchFamily="34" charset="0"/>
              </a:rPr>
              <a:t>Have students fill write the transcription on scratch paper, on the board, or on a headstone recording form. </a:t>
            </a:r>
          </a:p>
          <a:p>
            <a:endParaRPr lang="en-US" sz="1200" i="1"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35</a:t>
            </a:fld>
            <a:endParaRPr lang="en-US"/>
          </a:p>
        </p:txBody>
      </p:sp>
    </p:spTree>
    <p:extLst>
      <p:ext uri="{BB962C8B-B14F-4D97-AF65-F5344CB8AC3E}">
        <p14:creationId xmlns:p14="http://schemas.microsoft.com/office/powerpoint/2010/main" val="1767447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rPr>
              <a:t>This is what the transcription should look like. </a:t>
            </a:r>
            <a:r>
              <a:rPr lang="en-US" sz="1200" i="1" dirty="0">
                <a:effectLst/>
                <a:latin typeface="Times New Roman" panose="02020603050405020304" pitchFamily="18" charset="0"/>
              </a:rPr>
              <a:t>Note: The lowercase “</a:t>
            </a:r>
            <a:r>
              <a:rPr lang="en-US" sz="1200" i="1" dirty="0" err="1">
                <a:effectLst/>
                <a:latin typeface="Times New Roman" panose="02020603050405020304" pitchFamily="18" charset="0"/>
              </a:rPr>
              <a:t>i</a:t>
            </a:r>
            <a:r>
              <a:rPr lang="en-US" sz="1200" i="1" dirty="0">
                <a:effectLst/>
                <a:latin typeface="Times New Roman" panose="02020603050405020304" pitchFamily="18" charset="0"/>
              </a:rPr>
              <a:t>” in “died” is written in lowercase in the transcription.</a:t>
            </a:r>
          </a:p>
          <a:p>
            <a:endParaRPr lang="en-US" sz="1200" i="1"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36</a:t>
            </a:fld>
            <a:endParaRPr lang="en-US"/>
          </a:p>
        </p:txBody>
      </p:sp>
    </p:spTree>
    <p:extLst>
      <p:ext uri="{BB962C8B-B14F-4D97-AF65-F5344CB8AC3E}">
        <p14:creationId xmlns:p14="http://schemas.microsoft.com/office/powerpoint/2010/main" val="22898815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This is the completed headstone recording form. </a:t>
            </a:r>
            <a:r>
              <a:rPr lang="en-US" sz="1200" i="1" dirty="0">
                <a:effectLst/>
                <a:latin typeface="Times New Roman" panose="02020603050405020304" pitchFamily="18" charset="0"/>
                <a:ea typeface="Calibri" panose="020F0502020204030204" pitchFamily="34" charset="0"/>
              </a:rPr>
              <a:t>Walk through</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i="1" dirty="0">
                <a:effectLst/>
                <a:latin typeface="Times New Roman" panose="02020603050405020304" pitchFamily="18" charset="0"/>
                <a:ea typeface="Calibri" panose="020F0502020204030204" pitchFamily="34" charset="0"/>
              </a:rPr>
              <a:t>these elements with the students. They can use the recording packet to learn more about marker types, symbols, and materials.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384215-5E99-4FFB-AD13-AAC779A869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09657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rPr>
              <a:t>Practice writing this transcription. </a:t>
            </a:r>
            <a:r>
              <a:rPr lang="en-US" sz="1200" i="1" dirty="0">
                <a:effectLst/>
                <a:latin typeface="Times New Roman" panose="02020603050405020304" pitchFamily="18" charset="0"/>
              </a:rPr>
              <a:t>Have students fill write the transcription on scratch paper, on the board, or on a headstone recording form. </a:t>
            </a:r>
          </a:p>
          <a:p>
            <a:endParaRPr lang="en-US" sz="1200" i="1"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38</a:t>
            </a:fld>
            <a:endParaRPr lang="en-US"/>
          </a:p>
        </p:txBody>
      </p:sp>
    </p:spTree>
    <p:extLst>
      <p:ext uri="{BB962C8B-B14F-4D97-AF65-F5344CB8AC3E}">
        <p14:creationId xmlns:p14="http://schemas.microsoft.com/office/powerpoint/2010/main" val="27305034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rPr>
              <a:t>This is what the transcription should look like. </a:t>
            </a:r>
            <a:r>
              <a:rPr lang="en-US" sz="1200" i="1" dirty="0">
                <a:effectLst/>
                <a:latin typeface="Times New Roman" panose="02020603050405020304" pitchFamily="18" charset="0"/>
              </a:rPr>
              <a:t>Note: The difference between the lowercase and uppercase letters in the transcription.</a:t>
            </a:r>
          </a:p>
          <a:p>
            <a:endParaRPr lang="en-US" sz="1200" i="1"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mn-cs"/>
              </a:rPr>
              <a:t>Photo courtesy of FPAN.</a:t>
            </a: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1C384215-5E99-4FFB-AD13-AAC779A869D7}" type="slidenum">
              <a:rPr lang="en-US" smtClean="0"/>
              <a:t>39</a:t>
            </a:fld>
            <a:endParaRPr lang="en-US"/>
          </a:p>
        </p:txBody>
      </p:sp>
    </p:spTree>
    <p:extLst>
      <p:ext uri="{BB962C8B-B14F-4D97-AF65-F5344CB8AC3E}">
        <p14:creationId xmlns:p14="http://schemas.microsoft.com/office/powerpoint/2010/main" val="29070526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This is the completed headstone recording form. </a:t>
            </a:r>
            <a:r>
              <a:rPr lang="en-US" sz="1200" i="1" dirty="0">
                <a:effectLst/>
                <a:latin typeface="Times New Roman" panose="02020603050405020304" pitchFamily="18" charset="0"/>
                <a:ea typeface="Calibri" panose="020F0502020204030204" pitchFamily="34" charset="0"/>
              </a:rPr>
              <a:t>Walk through</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i="1" dirty="0">
                <a:effectLst/>
                <a:latin typeface="Times New Roman" panose="02020603050405020304" pitchFamily="18" charset="0"/>
                <a:ea typeface="Calibri" panose="020F0502020204030204" pitchFamily="34" charset="0"/>
              </a:rPr>
              <a:t>these elements with the students. They can use the recording packet to learn more about marker types, symbols, and materials.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384215-5E99-4FFB-AD13-AAC779A869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7917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F5948C-6CB3-4DB6-A33D-742C929B1FAB}"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CBE2F-247A-4FF7-AB2F-F574CB55162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2807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F5948C-6CB3-4DB6-A33D-742C929B1FAB}"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CBE2F-247A-4FF7-AB2F-F574CB551623}" type="slidenum">
              <a:rPr lang="en-US" smtClean="0"/>
              <a:t>‹#›</a:t>
            </a:fld>
            <a:endParaRPr lang="en-US"/>
          </a:p>
        </p:txBody>
      </p:sp>
    </p:spTree>
    <p:extLst>
      <p:ext uri="{BB962C8B-B14F-4D97-AF65-F5344CB8AC3E}">
        <p14:creationId xmlns:p14="http://schemas.microsoft.com/office/powerpoint/2010/main" val="2721673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F5948C-6CB3-4DB6-A33D-742C929B1FAB}"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CBE2F-247A-4FF7-AB2F-F574CB55162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010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F5948C-6CB3-4DB6-A33D-742C929B1FAB}" type="datetimeFigureOut">
              <a:rPr lang="en-US" smtClean="0"/>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4CBE2F-247A-4FF7-AB2F-F574CB551623}" type="slidenum">
              <a:rPr lang="en-US" smtClean="0"/>
              <a:t>‹#›</a:t>
            </a:fld>
            <a:endParaRPr lang="en-US"/>
          </a:p>
        </p:txBody>
      </p:sp>
    </p:spTree>
    <p:extLst>
      <p:ext uri="{BB962C8B-B14F-4D97-AF65-F5344CB8AC3E}">
        <p14:creationId xmlns:p14="http://schemas.microsoft.com/office/powerpoint/2010/main" val="2543433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lumMod val="9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lumMod val="9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F5948C-6CB3-4DB6-A33D-742C929B1FAB}" type="datetimeFigureOut">
              <a:rPr lang="en-US" smtClean="0"/>
              <a:t>10/10/2021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4CBE2F-247A-4FF7-AB2F-F574CB551623}" type="slidenum">
              <a:rPr lang="en-US" smtClean="0"/>
              <a:t>‹#›</a:t>
            </a:fld>
            <a:endParaRPr lang="en-US"/>
          </a:p>
        </p:txBody>
      </p:sp>
    </p:spTree>
    <p:extLst>
      <p:ext uri="{BB962C8B-B14F-4D97-AF65-F5344CB8AC3E}">
        <p14:creationId xmlns:p14="http://schemas.microsoft.com/office/powerpoint/2010/main" val="1629126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F5948C-6CB3-4DB6-A33D-742C929B1FAB}" type="datetimeFigureOut">
              <a:rPr lang="en-US" smtClean="0"/>
              <a:t>10/10/2021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4CBE2F-247A-4FF7-AB2F-F574CB551623}" type="slidenum">
              <a:rPr lang="en-US" smtClean="0"/>
              <a:t>‹#›</a:t>
            </a:fld>
            <a:endParaRPr lang="en-US"/>
          </a:p>
        </p:txBody>
      </p:sp>
    </p:spTree>
    <p:extLst>
      <p:ext uri="{BB962C8B-B14F-4D97-AF65-F5344CB8AC3E}">
        <p14:creationId xmlns:p14="http://schemas.microsoft.com/office/powerpoint/2010/main" val="320579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4F5948C-6CB3-4DB6-A33D-742C929B1FAB}" type="datetimeFigureOut">
              <a:rPr lang="en-US" smtClean="0"/>
              <a:t>10/10/2021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84CBE2F-247A-4FF7-AB2F-F574CB551623}" type="slidenum">
              <a:rPr lang="en-US" smtClean="0"/>
              <a:t>‹#›</a:t>
            </a:fld>
            <a:endParaRPr lang="en-US"/>
          </a:p>
        </p:txBody>
      </p:sp>
    </p:spTree>
    <p:extLst>
      <p:ext uri="{BB962C8B-B14F-4D97-AF65-F5344CB8AC3E}">
        <p14:creationId xmlns:p14="http://schemas.microsoft.com/office/powerpoint/2010/main" val="176445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4050791"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4F5948C-6CB3-4DB6-A33D-742C929B1FAB}" type="datetimeFigureOut">
              <a:rPr lang="en-US" smtClean="0"/>
              <a:t>10/10/2021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84CBE2F-247A-4FF7-AB2F-F574CB551623}" type="slidenum">
              <a:rPr lang="en-US" smtClean="0"/>
              <a:t>‹#›</a:t>
            </a:fld>
            <a:endParaRPr lang="en-US"/>
          </a:p>
        </p:txBody>
      </p:sp>
    </p:spTree>
    <p:extLst>
      <p:ext uri="{BB962C8B-B14F-4D97-AF65-F5344CB8AC3E}">
        <p14:creationId xmlns:p14="http://schemas.microsoft.com/office/powerpoint/2010/main" val="284787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1">
              <a:lumMod val="50000"/>
              <a:lumOff val="5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74F5948C-6CB3-4DB6-A33D-742C929B1FAB}" type="datetimeFigureOut">
              <a:rPr lang="en-US" smtClean="0"/>
              <a:t>10/10/2021</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84CBE2F-247A-4FF7-AB2F-F574CB551623}" type="slidenum">
              <a:rPr lang="en-US" smtClean="0"/>
              <a:t>‹#›</a:t>
            </a:fld>
            <a:endParaRPr lang="en-US"/>
          </a:p>
        </p:txBody>
      </p:sp>
    </p:spTree>
    <p:extLst>
      <p:ext uri="{BB962C8B-B14F-4D97-AF65-F5344CB8AC3E}">
        <p14:creationId xmlns:p14="http://schemas.microsoft.com/office/powerpoint/2010/main" val="2000583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F5948C-6CB3-4DB6-A33D-742C929B1FAB}"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CBE2F-247A-4FF7-AB2F-F574CB551623}" type="slidenum">
              <a:rPr lang="en-US" smtClean="0"/>
              <a:t>‹#›</a:t>
            </a:fld>
            <a:endParaRPr lang="en-US"/>
          </a:p>
        </p:txBody>
      </p:sp>
    </p:spTree>
    <p:extLst>
      <p:ext uri="{BB962C8B-B14F-4D97-AF65-F5344CB8AC3E}">
        <p14:creationId xmlns:p14="http://schemas.microsoft.com/office/powerpoint/2010/main" val="47253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F5948C-6CB3-4DB6-A33D-742C929B1FAB}"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CBE2F-247A-4FF7-AB2F-F574CB551623}" type="slidenum">
              <a:rPr lang="en-US" smtClean="0"/>
              <a:t>‹#›</a:t>
            </a:fld>
            <a:endParaRPr lang="en-US"/>
          </a:p>
        </p:txBody>
      </p:sp>
    </p:spTree>
    <p:extLst>
      <p:ext uri="{BB962C8B-B14F-4D97-AF65-F5344CB8AC3E}">
        <p14:creationId xmlns:p14="http://schemas.microsoft.com/office/powerpoint/2010/main" val="96780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283729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13395431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1836364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1059511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1188380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4097598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4259729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22730666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10010294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2922658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2E8012-A4EB-4047-A546-62CCB75AC921}" type="datetimeFigureOut">
              <a:rPr lang="en-US" smtClean="0"/>
              <a:t>10/10/2021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878B81-134C-454C-91C7-BA3B07C667B3}" type="slidenum">
              <a:rPr lang="en-US" smtClean="0"/>
              <a:t>‹#›</a:t>
            </a:fld>
            <a:endParaRPr lang="en-US" dirty="0"/>
          </a:p>
        </p:txBody>
      </p:sp>
    </p:spTree>
    <p:extLst>
      <p:ext uri="{BB962C8B-B14F-4D97-AF65-F5344CB8AC3E}">
        <p14:creationId xmlns:p14="http://schemas.microsoft.com/office/powerpoint/2010/main" val="2734081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4F5948C-6CB3-4DB6-A33D-742C929B1FAB}" type="datetimeFigureOut">
              <a:rPr lang="en-US" smtClean="0"/>
              <a:t>10/10/2021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84CBE2F-247A-4FF7-AB2F-F574CB55162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334277"/>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E8012-A4EB-4047-A546-62CCB75AC921}" type="datetimeFigureOut">
              <a:rPr lang="en-US" smtClean="0"/>
              <a:t>10/10/2021</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878B81-134C-454C-91C7-BA3B07C667B3}" type="slidenum">
              <a:rPr lang="en-US" smtClean="0"/>
              <a:t>‹#›</a:t>
            </a:fld>
            <a:endParaRPr lang="en-US" dirty="0"/>
          </a:p>
        </p:txBody>
      </p:sp>
    </p:spTree>
    <p:extLst>
      <p:ext uri="{BB962C8B-B14F-4D97-AF65-F5344CB8AC3E}">
        <p14:creationId xmlns:p14="http://schemas.microsoft.com/office/powerpoint/2010/main" val="420036955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44.jpg"/></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44.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478EC2-F1A6-4225-9D2C-C56F98FA69C4}"/>
              </a:ext>
            </a:extLst>
          </p:cNvPr>
          <p:cNvPicPr>
            <a:picLocks noChangeAspect="1"/>
          </p:cNvPicPr>
          <p:nvPr/>
        </p:nvPicPr>
        <p:blipFill rotWithShape="1">
          <a:blip r:embed="rId3">
            <a:alphaModFix amt="35000"/>
          </a:blip>
          <a:srcRect t="18480" b="6520"/>
          <a:stretch/>
        </p:blipFill>
        <p:spPr>
          <a:xfrm>
            <a:off x="20" y="17939"/>
            <a:ext cx="12191980" cy="6857990"/>
          </a:xfrm>
          <a:prstGeom prst="rect">
            <a:avLst/>
          </a:prstGeom>
        </p:spPr>
      </p:pic>
      <p:sp>
        <p:nvSpPr>
          <p:cNvPr id="4" name="Title 3">
            <a:extLst>
              <a:ext uri="{FF2B5EF4-FFF2-40B4-BE49-F238E27FC236}">
                <a16:creationId xmlns:a16="http://schemas.microsoft.com/office/drawing/2014/main" id="{AE5BFBC4-6C82-4EEC-9DF0-E259BC7A386E}"/>
              </a:ext>
            </a:extLst>
          </p:cNvPr>
          <p:cNvSpPr>
            <a:spLocks noGrp="1"/>
          </p:cNvSpPr>
          <p:nvPr>
            <p:ph type="ctrTitle"/>
          </p:nvPr>
        </p:nvSpPr>
        <p:spPr>
          <a:xfrm>
            <a:off x="1097280" y="758952"/>
            <a:ext cx="10058400" cy="2695027"/>
          </a:xfrm>
        </p:spPr>
        <p:txBody>
          <a:bodyPr>
            <a:normAutofit/>
          </a:bodyPr>
          <a:lstStyle/>
          <a:p>
            <a:pPr algn="ctr"/>
            <a:r>
              <a:rPr lang="en-US" b="1" dirty="0">
                <a:solidFill>
                  <a:srgbClr val="FFFFFF"/>
                </a:solidFill>
                <a:latin typeface="Century Schoolbook" panose="02040604050505020304" pitchFamily="18" charset="0"/>
              </a:rPr>
              <a:t>G.R.A.V.E.</a:t>
            </a:r>
          </a:p>
        </p:txBody>
      </p:sp>
      <p:sp>
        <p:nvSpPr>
          <p:cNvPr id="5" name="Subtitle 4">
            <a:extLst>
              <a:ext uri="{FF2B5EF4-FFF2-40B4-BE49-F238E27FC236}">
                <a16:creationId xmlns:a16="http://schemas.microsoft.com/office/drawing/2014/main" id="{67E24FE4-E7B2-454B-AF6C-2D9C300E5185}"/>
              </a:ext>
            </a:extLst>
          </p:cNvPr>
          <p:cNvSpPr>
            <a:spLocks noGrp="1"/>
          </p:cNvSpPr>
          <p:nvPr>
            <p:ph type="subTitle" idx="1"/>
          </p:nvPr>
        </p:nvSpPr>
        <p:spPr>
          <a:xfrm>
            <a:off x="1207658" y="3641421"/>
            <a:ext cx="10058400" cy="1143000"/>
          </a:xfrm>
        </p:spPr>
        <p:txBody>
          <a:bodyPr>
            <a:normAutofit/>
          </a:bodyPr>
          <a:lstStyle/>
          <a:p>
            <a:pPr algn="ctr"/>
            <a:r>
              <a:rPr lang="en-US" dirty="0">
                <a:solidFill>
                  <a:srgbClr val="FFFFFF"/>
                </a:solidFill>
              </a:rPr>
              <a:t>Gravestone Research and Volunteer-based education</a:t>
            </a:r>
          </a:p>
        </p:txBody>
      </p:sp>
      <p:pic>
        <p:nvPicPr>
          <p:cNvPr id="3" name="Picture 2">
            <a:extLst>
              <a:ext uri="{FF2B5EF4-FFF2-40B4-BE49-F238E27FC236}">
                <a16:creationId xmlns:a16="http://schemas.microsoft.com/office/drawing/2014/main" id="{4954E34B-7936-4385-ACE8-7B1FBCB41E60}"/>
              </a:ext>
            </a:extLst>
          </p:cNvPr>
          <p:cNvPicPr>
            <a:picLocks noChangeAspect="1"/>
          </p:cNvPicPr>
          <p:nvPr/>
        </p:nvPicPr>
        <p:blipFill>
          <a:blip r:embed="rId4"/>
          <a:stretch>
            <a:fillRect/>
          </a:stretch>
        </p:blipFill>
        <p:spPr>
          <a:xfrm>
            <a:off x="4480859" y="4993096"/>
            <a:ext cx="2780552" cy="1390276"/>
          </a:xfrm>
          <a:prstGeom prst="rect">
            <a:avLst/>
          </a:prstGeom>
        </p:spPr>
      </p:pic>
    </p:spTree>
    <p:extLst>
      <p:ext uri="{BB962C8B-B14F-4D97-AF65-F5344CB8AC3E}">
        <p14:creationId xmlns:p14="http://schemas.microsoft.com/office/powerpoint/2010/main" val="2470465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48231F9-49B7-4F41-8E74-5317B1937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23FA1D1-ED29-47BB-B8D1-BFA6EE9F2557}"/>
              </a:ext>
            </a:extLst>
          </p:cNvPr>
          <p:cNvSpPr txBox="1"/>
          <p:nvPr/>
        </p:nvSpPr>
        <p:spPr>
          <a:xfrm>
            <a:off x="5289754" y="639097"/>
            <a:ext cx="6253317" cy="3686015"/>
          </a:xfrm>
          <a:prstGeom prst="rect">
            <a:avLst/>
          </a:prstGeom>
        </p:spPr>
        <p:txBody>
          <a:bodyPr vert="horz" lIns="91440" tIns="45720" rIns="91440" bIns="45720" rtlCol="0" anchor="b">
            <a:normAutofit/>
          </a:bodyPr>
          <a:lstStyle/>
          <a:p>
            <a:pPr defTabSz="914400">
              <a:lnSpc>
                <a:spcPct val="85000"/>
              </a:lnSpc>
              <a:spcBef>
                <a:spcPct val="0"/>
              </a:spcBef>
              <a:spcAft>
                <a:spcPts val="450"/>
              </a:spcAft>
            </a:pPr>
            <a:r>
              <a:rPr lang="en-US" sz="8000" b="1" spc="-50" dirty="0">
                <a:solidFill>
                  <a:schemeClr val="tx1">
                    <a:lumMod val="85000"/>
                    <a:lumOff val="15000"/>
                  </a:schemeClr>
                </a:solidFill>
                <a:latin typeface="+mj-lt"/>
                <a:ea typeface="+mj-ea"/>
                <a:cs typeface="+mj-cs"/>
              </a:rPr>
              <a:t>Draw your final resting place</a:t>
            </a:r>
          </a:p>
        </p:txBody>
      </p:sp>
      <p:pic>
        <p:nvPicPr>
          <p:cNvPr id="13" name="Graphic 12" descr="Pencil">
            <a:extLst>
              <a:ext uri="{FF2B5EF4-FFF2-40B4-BE49-F238E27FC236}">
                <a16:creationId xmlns:a16="http://schemas.microsoft.com/office/drawing/2014/main" id="{0514650A-F0F8-4379-926D-71A7FBAF2A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3999" y="1163529"/>
            <a:ext cx="4001315" cy="4001315"/>
          </a:xfrm>
          <a:prstGeom prst="rect">
            <a:avLst/>
          </a:prstGeom>
        </p:spPr>
      </p:pic>
      <p:cxnSp>
        <p:nvCxnSpPr>
          <p:cNvPr id="20" name="Straight Connector 19">
            <a:extLst>
              <a:ext uri="{FF2B5EF4-FFF2-40B4-BE49-F238E27FC236}">
                <a16:creationId xmlns:a16="http://schemas.microsoft.com/office/drawing/2014/main" id="{64BAD00C-9DF3-4EDE-8CDF-A9D88C0D29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0F9D4BA-D919-4666-B40F-2E7DBE4D83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E48A398B-A55F-4121-BD29-884874038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0111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5665-C0B5-495A-A09B-B863944EA97D}"/>
              </a:ext>
            </a:extLst>
          </p:cNvPr>
          <p:cNvSpPr>
            <a:spLocks noGrp="1"/>
          </p:cNvSpPr>
          <p:nvPr>
            <p:ph type="title"/>
          </p:nvPr>
        </p:nvSpPr>
        <p:spPr/>
        <p:txBody>
          <a:bodyPr/>
          <a:lstStyle/>
          <a:p>
            <a:r>
              <a:rPr lang="en-US" dirty="0"/>
              <a:t>Introduction to Cemeteries</a:t>
            </a:r>
          </a:p>
        </p:txBody>
      </p:sp>
      <p:sp>
        <p:nvSpPr>
          <p:cNvPr id="3" name="Content Placeholder 2">
            <a:extLst>
              <a:ext uri="{FF2B5EF4-FFF2-40B4-BE49-F238E27FC236}">
                <a16:creationId xmlns:a16="http://schemas.microsoft.com/office/drawing/2014/main" id="{9D1D76A1-B40C-4356-8910-9D8055B5F794}"/>
              </a:ext>
            </a:extLst>
          </p:cNvPr>
          <p:cNvSpPr>
            <a:spLocks noGrp="1"/>
          </p:cNvSpPr>
          <p:nvPr>
            <p:ph idx="1"/>
          </p:nvPr>
        </p:nvSpPr>
        <p:spPr>
          <a:xfrm>
            <a:off x="1097280" y="1845733"/>
            <a:ext cx="10058400" cy="4334017"/>
          </a:xfrm>
        </p:spPr>
        <p:txBody>
          <a:bodyPr>
            <a:normAutofit lnSpcReduction="10000"/>
          </a:bodyPr>
          <a:lstStyle/>
          <a:p>
            <a:pPr>
              <a:lnSpc>
                <a:spcPct val="120000"/>
              </a:lnSpc>
              <a:spcBef>
                <a:spcPts val="0"/>
              </a:spcBef>
              <a:spcAft>
                <a:spcPts val="0"/>
              </a:spcAft>
            </a:pPr>
            <a:r>
              <a:rPr lang="en-US" dirty="0"/>
              <a:t>Are </a:t>
            </a:r>
            <a:r>
              <a:rPr lang="en-US" b="1" dirty="0">
                <a:solidFill>
                  <a:srgbClr val="93A299"/>
                </a:solidFill>
              </a:rPr>
              <a:t>cemeteries</a:t>
            </a:r>
            <a:r>
              <a:rPr lang="en-US" dirty="0">
                <a:solidFill>
                  <a:schemeClr val="bg1"/>
                </a:solidFill>
              </a:rPr>
              <a:t> </a:t>
            </a:r>
            <a:r>
              <a:rPr lang="en-US" dirty="0"/>
              <a:t>considered archaeological sites?</a:t>
            </a:r>
          </a:p>
          <a:p>
            <a:pPr>
              <a:lnSpc>
                <a:spcPct val="120000"/>
              </a:lnSpc>
              <a:spcBef>
                <a:spcPts val="0"/>
              </a:spcBef>
              <a:spcAft>
                <a:spcPts val="0"/>
              </a:spcAft>
            </a:pPr>
            <a:r>
              <a:rPr lang="en-US" b="1" dirty="0">
                <a:solidFill>
                  <a:srgbClr val="93A299"/>
                </a:solidFill>
              </a:rPr>
              <a:t>Yes</a:t>
            </a:r>
            <a:r>
              <a:rPr lang="en-US" dirty="0"/>
              <a:t>, historic cemeteries are </a:t>
            </a:r>
            <a:r>
              <a:rPr lang="en-US" b="1" dirty="0">
                <a:solidFill>
                  <a:srgbClr val="93A299"/>
                </a:solidFill>
              </a:rPr>
              <a:t>archaeological</a:t>
            </a:r>
            <a:r>
              <a:rPr lang="en-US" dirty="0">
                <a:solidFill>
                  <a:srgbClr val="93A299"/>
                </a:solidFill>
              </a:rPr>
              <a:t> </a:t>
            </a:r>
            <a:r>
              <a:rPr lang="en-US" dirty="0"/>
              <a:t>sites.</a:t>
            </a:r>
          </a:p>
          <a:p>
            <a:pPr>
              <a:lnSpc>
                <a:spcPct val="120000"/>
              </a:lnSpc>
              <a:spcBef>
                <a:spcPts val="0"/>
              </a:spcBef>
              <a:spcAft>
                <a:spcPts val="0"/>
              </a:spcAft>
            </a:pPr>
            <a:r>
              <a:rPr lang="en-US" dirty="0"/>
              <a:t>Archaeologists study human</a:t>
            </a:r>
            <a:r>
              <a:rPr lang="en-US" dirty="0">
                <a:solidFill>
                  <a:schemeClr val="bg1"/>
                </a:solidFill>
              </a:rPr>
              <a:t> </a:t>
            </a:r>
            <a:r>
              <a:rPr lang="en-US" b="1" dirty="0">
                <a:solidFill>
                  <a:srgbClr val="93A299"/>
                </a:solidFill>
              </a:rPr>
              <a:t>culture</a:t>
            </a:r>
            <a:r>
              <a:rPr lang="en-US" dirty="0">
                <a:solidFill>
                  <a:schemeClr val="bg1"/>
                </a:solidFill>
              </a:rPr>
              <a:t> </a:t>
            </a:r>
            <a:r>
              <a:rPr lang="en-US" dirty="0"/>
              <a:t>through </a:t>
            </a:r>
          </a:p>
          <a:p>
            <a:pPr>
              <a:lnSpc>
                <a:spcPct val="120000"/>
              </a:lnSpc>
              <a:spcBef>
                <a:spcPts val="0"/>
              </a:spcBef>
              <a:spcAft>
                <a:spcPts val="0"/>
              </a:spcAft>
            </a:pPr>
            <a:r>
              <a:rPr lang="en-US" dirty="0"/>
              <a:t>material</a:t>
            </a:r>
            <a:r>
              <a:rPr lang="en-US" dirty="0">
                <a:solidFill>
                  <a:schemeClr val="bg1"/>
                </a:solidFill>
              </a:rPr>
              <a:t> </a:t>
            </a:r>
            <a:r>
              <a:rPr lang="en-US" b="1" dirty="0">
                <a:solidFill>
                  <a:srgbClr val="93A299"/>
                </a:solidFill>
              </a:rPr>
              <a:t>remains</a:t>
            </a:r>
            <a:r>
              <a:rPr lang="en-US" dirty="0">
                <a:solidFill>
                  <a:srgbClr val="00B050"/>
                </a:solidFill>
              </a:rPr>
              <a:t> </a:t>
            </a:r>
            <a:r>
              <a:rPr lang="en-US" dirty="0"/>
              <a:t>– anything left </a:t>
            </a:r>
            <a:r>
              <a:rPr lang="en-US" b="1" dirty="0">
                <a:solidFill>
                  <a:srgbClr val="93A299"/>
                </a:solidFill>
              </a:rPr>
              <a:t>behind</a:t>
            </a:r>
            <a:r>
              <a:rPr lang="en-US" dirty="0">
                <a:solidFill>
                  <a:schemeClr val="bg1"/>
                </a:solidFill>
              </a:rPr>
              <a:t> </a:t>
            </a:r>
            <a:r>
              <a:rPr lang="en-US" dirty="0"/>
              <a:t>by </a:t>
            </a:r>
          </a:p>
          <a:p>
            <a:pPr>
              <a:lnSpc>
                <a:spcPct val="120000"/>
              </a:lnSpc>
              <a:spcBef>
                <a:spcPts val="0"/>
              </a:spcBef>
              <a:spcAft>
                <a:spcPts val="0"/>
              </a:spcAft>
            </a:pPr>
            <a:r>
              <a:rPr lang="en-US" dirty="0"/>
              <a:t>human beings.</a:t>
            </a:r>
          </a:p>
          <a:p>
            <a:pPr>
              <a:lnSpc>
                <a:spcPct val="120000"/>
              </a:lnSpc>
              <a:spcBef>
                <a:spcPts val="0"/>
              </a:spcBef>
              <a:spcAft>
                <a:spcPts val="0"/>
              </a:spcAft>
            </a:pPr>
            <a:endParaRPr lang="en-US" dirty="0"/>
          </a:p>
          <a:p>
            <a:pPr>
              <a:lnSpc>
                <a:spcPct val="120000"/>
              </a:lnSpc>
              <a:spcBef>
                <a:spcPts val="0"/>
              </a:spcBef>
              <a:spcAft>
                <a:spcPts val="0"/>
              </a:spcAft>
            </a:pPr>
            <a:r>
              <a:rPr lang="en-US" b="1" dirty="0">
                <a:solidFill>
                  <a:srgbClr val="93A299"/>
                </a:solidFill>
              </a:rPr>
              <a:t>Excavation</a:t>
            </a:r>
            <a:r>
              <a:rPr lang="en-US" dirty="0">
                <a:solidFill>
                  <a:schemeClr val="bg1"/>
                </a:solidFill>
              </a:rPr>
              <a:t> </a:t>
            </a:r>
            <a:r>
              <a:rPr lang="en-US" dirty="0"/>
              <a:t>is commonly associated with </a:t>
            </a:r>
          </a:p>
          <a:p>
            <a:pPr>
              <a:lnSpc>
                <a:spcPct val="120000"/>
              </a:lnSpc>
              <a:spcBef>
                <a:spcPts val="0"/>
              </a:spcBef>
              <a:spcAft>
                <a:spcPts val="0"/>
              </a:spcAft>
            </a:pPr>
            <a:r>
              <a:rPr lang="en-US" b="1" dirty="0">
                <a:solidFill>
                  <a:srgbClr val="93A299"/>
                </a:solidFill>
              </a:rPr>
              <a:t>archaeology</a:t>
            </a:r>
            <a:r>
              <a:rPr lang="en-US" dirty="0"/>
              <a:t>, but archaeologists use other </a:t>
            </a:r>
          </a:p>
          <a:p>
            <a:pPr>
              <a:lnSpc>
                <a:spcPct val="120000"/>
              </a:lnSpc>
              <a:spcBef>
                <a:spcPts val="0"/>
              </a:spcBef>
              <a:spcAft>
                <a:spcPts val="0"/>
              </a:spcAft>
            </a:pPr>
            <a:r>
              <a:rPr lang="en-US" b="1" dirty="0">
                <a:solidFill>
                  <a:srgbClr val="93A299"/>
                </a:solidFill>
              </a:rPr>
              <a:t>tools</a:t>
            </a:r>
            <a:r>
              <a:rPr lang="en-US" dirty="0">
                <a:solidFill>
                  <a:schemeClr val="bg1"/>
                </a:solidFill>
              </a:rPr>
              <a:t> </a:t>
            </a:r>
            <a:r>
              <a:rPr lang="en-US" dirty="0"/>
              <a:t>to study past </a:t>
            </a:r>
            <a:r>
              <a:rPr lang="en-US" b="1" dirty="0">
                <a:solidFill>
                  <a:srgbClr val="93A299"/>
                </a:solidFill>
              </a:rPr>
              <a:t>behavior</a:t>
            </a:r>
            <a:r>
              <a:rPr lang="en-US" dirty="0">
                <a:solidFill>
                  <a:schemeClr val="bg1"/>
                </a:solidFill>
              </a:rPr>
              <a:t> </a:t>
            </a:r>
            <a:r>
              <a:rPr lang="en-US" dirty="0"/>
              <a:t>as well. </a:t>
            </a:r>
          </a:p>
          <a:p>
            <a:pPr>
              <a:lnSpc>
                <a:spcPct val="120000"/>
              </a:lnSpc>
              <a:spcBef>
                <a:spcPts val="0"/>
              </a:spcBef>
              <a:spcAft>
                <a:spcPts val="0"/>
              </a:spcAft>
            </a:pPr>
            <a:r>
              <a:rPr lang="en-US" dirty="0"/>
              <a:t>Even items on the </a:t>
            </a:r>
            <a:r>
              <a:rPr lang="en-US" b="1" dirty="0">
                <a:solidFill>
                  <a:srgbClr val="93A299"/>
                </a:solidFill>
              </a:rPr>
              <a:t>surface</a:t>
            </a:r>
            <a:r>
              <a:rPr lang="en-US" dirty="0">
                <a:solidFill>
                  <a:schemeClr val="bg1"/>
                </a:solidFill>
              </a:rPr>
              <a:t> </a:t>
            </a:r>
            <a:r>
              <a:rPr lang="en-US" dirty="0"/>
              <a:t>of the ground, like </a:t>
            </a:r>
          </a:p>
          <a:p>
            <a:pPr>
              <a:lnSpc>
                <a:spcPct val="120000"/>
              </a:lnSpc>
              <a:spcBef>
                <a:spcPts val="0"/>
              </a:spcBef>
              <a:spcAft>
                <a:spcPts val="0"/>
              </a:spcAft>
            </a:pPr>
            <a:r>
              <a:rPr lang="en-US" b="1" dirty="0">
                <a:solidFill>
                  <a:srgbClr val="93A299"/>
                </a:solidFill>
              </a:rPr>
              <a:t>headstones</a:t>
            </a:r>
            <a:r>
              <a:rPr lang="en-US" dirty="0">
                <a:solidFill>
                  <a:schemeClr val="bg1"/>
                </a:solidFill>
              </a:rPr>
              <a:t> </a:t>
            </a:r>
            <a:r>
              <a:rPr lang="en-US" dirty="0"/>
              <a:t>in cemeteries, are studied by </a:t>
            </a:r>
          </a:p>
          <a:p>
            <a:pPr>
              <a:lnSpc>
                <a:spcPct val="120000"/>
              </a:lnSpc>
              <a:spcBef>
                <a:spcPts val="0"/>
              </a:spcBef>
              <a:spcAft>
                <a:spcPts val="0"/>
              </a:spcAft>
            </a:pPr>
            <a:r>
              <a:rPr lang="en-US" dirty="0"/>
              <a:t>archaeologists. </a:t>
            </a:r>
          </a:p>
          <a:p>
            <a:endParaRPr lang="en-US" dirty="0"/>
          </a:p>
        </p:txBody>
      </p:sp>
      <p:pic>
        <p:nvPicPr>
          <p:cNvPr id="4" name="Picture 3">
            <a:extLst>
              <a:ext uri="{FF2B5EF4-FFF2-40B4-BE49-F238E27FC236}">
                <a16:creationId xmlns:a16="http://schemas.microsoft.com/office/drawing/2014/main" id="{E798B305-2E49-4141-9486-1C86B26234A4}"/>
              </a:ext>
            </a:extLst>
          </p:cNvPr>
          <p:cNvPicPr>
            <a:picLocks noChangeAspect="1"/>
          </p:cNvPicPr>
          <p:nvPr/>
        </p:nvPicPr>
        <p:blipFill>
          <a:blip r:embed="rId3"/>
          <a:stretch>
            <a:fillRect/>
          </a:stretch>
        </p:blipFill>
        <p:spPr>
          <a:xfrm>
            <a:off x="8256485" y="1094030"/>
            <a:ext cx="3115326" cy="2334970"/>
          </a:xfrm>
          <a:prstGeom prst="rect">
            <a:avLst/>
          </a:prstGeom>
        </p:spPr>
      </p:pic>
      <p:pic>
        <p:nvPicPr>
          <p:cNvPr id="5" name="Picture 4">
            <a:extLst>
              <a:ext uri="{FF2B5EF4-FFF2-40B4-BE49-F238E27FC236}">
                <a16:creationId xmlns:a16="http://schemas.microsoft.com/office/drawing/2014/main" id="{EA3FE71E-929B-4353-8607-FC7EDE5CFFFB}"/>
              </a:ext>
            </a:extLst>
          </p:cNvPr>
          <p:cNvPicPr>
            <a:picLocks noChangeAspect="1"/>
          </p:cNvPicPr>
          <p:nvPr/>
        </p:nvPicPr>
        <p:blipFill>
          <a:blip r:embed="rId4"/>
          <a:stretch>
            <a:fillRect/>
          </a:stretch>
        </p:blipFill>
        <p:spPr>
          <a:xfrm>
            <a:off x="8256485" y="3820646"/>
            <a:ext cx="3115326" cy="2328874"/>
          </a:xfrm>
          <a:prstGeom prst="rect">
            <a:avLst/>
          </a:prstGeom>
        </p:spPr>
      </p:pic>
    </p:spTree>
    <p:extLst>
      <p:ext uri="{BB962C8B-B14F-4D97-AF65-F5344CB8AC3E}">
        <p14:creationId xmlns:p14="http://schemas.microsoft.com/office/powerpoint/2010/main" val="2291359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22FA2-775C-41DE-9E89-E95582C7CDFB}"/>
              </a:ext>
            </a:extLst>
          </p:cNvPr>
          <p:cNvSpPr>
            <a:spLocks noGrp="1"/>
          </p:cNvSpPr>
          <p:nvPr>
            <p:ph type="title"/>
          </p:nvPr>
        </p:nvSpPr>
        <p:spPr/>
        <p:txBody>
          <a:bodyPr/>
          <a:lstStyle/>
          <a:p>
            <a:r>
              <a:rPr lang="en-US" dirty="0"/>
              <a:t>Introduction to Cemeteries</a:t>
            </a:r>
          </a:p>
        </p:txBody>
      </p:sp>
      <p:sp>
        <p:nvSpPr>
          <p:cNvPr id="3" name="Content Placeholder 2">
            <a:extLst>
              <a:ext uri="{FF2B5EF4-FFF2-40B4-BE49-F238E27FC236}">
                <a16:creationId xmlns:a16="http://schemas.microsoft.com/office/drawing/2014/main" id="{70B6D9F5-8580-4B08-994E-A9283A0DC674}"/>
              </a:ext>
            </a:extLst>
          </p:cNvPr>
          <p:cNvSpPr>
            <a:spLocks noGrp="1"/>
          </p:cNvSpPr>
          <p:nvPr>
            <p:ph idx="1"/>
          </p:nvPr>
        </p:nvSpPr>
        <p:spPr>
          <a:xfrm>
            <a:off x="1097280" y="1845734"/>
            <a:ext cx="10058400" cy="4447490"/>
          </a:xfrm>
        </p:spPr>
        <p:txBody>
          <a:bodyPr>
            <a:normAutofit/>
          </a:bodyPr>
          <a:lstStyle/>
          <a:p>
            <a:pPr>
              <a:lnSpc>
                <a:spcPct val="100000"/>
              </a:lnSpc>
              <a:spcBef>
                <a:spcPts val="0"/>
              </a:spcBef>
              <a:spcAft>
                <a:spcPts val="0"/>
              </a:spcAft>
            </a:pPr>
            <a:r>
              <a:rPr lang="en-US" dirty="0"/>
              <a:t>Archaeologists view historic cemeteries as </a:t>
            </a:r>
          </a:p>
          <a:p>
            <a:pPr>
              <a:lnSpc>
                <a:spcPct val="100000"/>
              </a:lnSpc>
              <a:spcBef>
                <a:spcPts val="0"/>
              </a:spcBef>
              <a:spcAft>
                <a:spcPts val="0"/>
              </a:spcAft>
            </a:pPr>
            <a:r>
              <a:rPr lang="en-US" dirty="0"/>
              <a:t>“</a:t>
            </a:r>
            <a:r>
              <a:rPr lang="en-US" b="1" dirty="0">
                <a:solidFill>
                  <a:srgbClr val="93A299"/>
                </a:solidFill>
              </a:rPr>
              <a:t>outdoor museums</a:t>
            </a:r>
            <a:r>
              <a:rPr lang="en-US" dirty="0"/>
              <a:t>,” full of information </a:t>
            </a:r>
          </a:p>
          <a:p>
            <a:pPr>
              <a:lnSpc>
                <a:spcPct val="100000"/>
              </a:lnSpc>
              <a:spcBef>
                <a:spcPts val="0"/>
              </a:spcBef>
              <a:spcAft>
                <a:spcPts val="0"/>
              </a:spcAft>
            </a:pPr>
            <a:r>
              <a:rPr lang="en-US" dirty="0"/>
              <a:t>about </a:t>
            </a:r>
            <a:r>
              <a:rPr lang="en-US" b="1" dirty="0">
                <a:solidFill>
                  <a:srgbClr val="93A299"/>
                </a:solidFill>
              </a:rPr>
              <a:t>people</a:t>
            </a:r>
            <a:r>
              <a:rPr lang="en-US" dirty="0">
                <a:solidFill>
                  <a:schemeClr val="bg1"/>
                </a:solidFill>
              </a:rPr>
              <a:t> </a:t>
            </a:r>
            <a:r>
              <a:rPr lang="en-US" dirty="0"/>
              <a:t>from the past and gravestones </a:t>
            </a:r>
          </a:p>
          <a:p>
            <a:pPr>
              <a:lnSpc>
                <a:spcPct val="100000"/>
              </a:lnSpc>
              <a:spcBef>
                <a:spcPts val="0"/>
              </a:spcBef>
              <a:spcAft>
                <a:spcPts val="0"/>
              </a:spcAft>
            </a:pPr>
            <a:r>
              <a:rPr lang="en-US" dirty="0"/>
              <a:t>as </a:t>
            </a:r>
            <a:r>
              <a:rPr lang="en-US" b="1" dirty="0">
                <a:solidFill>
                  <a:srgbClr val="93A299"/>
                </a:solidFill>
              </a:rPr>
              <a:t>primary</a:t>
            </a:r>
            <a:r>
              <a:rPr lang="en-US" dirty="0">
                <a:solidFill>
                  <a:schemeClr val="bg1"/>
                </a:solidFill>
              </a:rPr>
              <a:t> </a:t>
            </a:r>
            <a:r>
              <a:rPr lang="en-US" dirty="0"/>
              <a:t>sources that can be examined like </a:t>
            </a:r>
          </a:p>
          <a:p>
            <a:pPr>
              <a:lnSpc>
                <a:spcPct val="100000"/>
              </a:lnSpc>
              <a:spcBef>
                <a:spcPts val="0"/>
              </a:spcBef>
              <a:spcAft>
                <a:spcPts val="0"/>
              </a:spcAft>
            </a:pPr>
            <a:r>
              <a:rPr lang="en-US" dirty="0"/>
              <a:t>historical </a:t>
            </a:r>
            <a:r>
              <a:rPr lang="en-US" b="1" dirty="0">
                <a:solidFill>
                  <a:srgbClr val="93A299"/>
                </a:solidFill>
              </a:rPr>
              <a:t>documents</a:t>
            </a:r>
            <a:r>
              <a:rPr lang="en-US" dirty="0">
                <a:solidFill>
                  <a:schemeClr val="tx1"/>
                </a:solidFill>
              </a:rPr>
              <a:t>.</a:t>
            </a:r>
          </a:p>
          <a:p>
            <a:pPr>
              <a:lnSpc>
                <a:spcPct val="100000"/>
              </a:lnSpc>
              <a:spcBef>
                <a:spcPts val="0"/>
              </a:spcBef>
              <a:spcAft>
                <a:spcPts val="0"/>
              </a:spcAft>
            </a:pPr>
            <a:endParaRPr lang="en-US" dirty="0">
              <a:solidFill>
                <a:schemeClr val="tx1"/>
              </a:solidFill>
            </a:endParaRPr>
          </a:p>
          <a:p>
            <a:pPr>
              <a:lnSpc>
                <a:spcPct val="100000"/>
              </a:lnSpc>
              <a:spcBef>
                <a:spcPts val="0"/>
              </a:spcBef>
              <a:spcAft>
                <a:spcPts val="0"/>
              </a:spcAft>
            </a:pPr>
            <a:r>
              <a:rPr lang="en-US" dirty="0"/>
              <a:t>Cemeteries are often thought of as “</a:t>
            </a:r>
            <a:r>
              <a:rPr lang="en-US" b="1" dirty="0">
                <a:solidFill>
                  <a:srgbClr val="93A299"/>
                </a:solidFill>
              </a:rPr>
              <a:t>spooky</a:t>
            </a:r>
            <a:r>
              <a:rPr lang="en-US" dirty="0"/>
              <a:t>” </a:t>
            </a:r>
          </a:p>
          <a:p>
            <a:pPr>
              <a:lnSpc>
                <a:spcPct val="100000"/>
              </a:lnSpc>
              <a:spcBef>
                <a:spcPts val="0"/>
              </a:spcBef>
              <a:spcAft>
                <a:spcPts val="0"/>
              </a:spcAft>
            </a:pPr>
            <a:r>
              <a:rPr lang="en-US" dirty="0"/>
              <a:t>places, but in the</a:t>
            </a:r>
            <a:r>
              <a:rPr lang="en-US" dirty="0">
                <a:solidFill>
                  <a:schemeClr val="bg1"/>
                </a:solidFill>
              </a:rPr>
              <a:t> </a:t>
            </a:r>
            <a:r>
              <a:rPr lang="en-US" b="1" dirty="0">
                <a:solidFill>
                  <a:srgbClr val="93A299"/>
                </a:solidFill>
              </a:rPr>
              <a:t>past</a:t>
            </a:r>
            <a:r>
              <a:rPr lang="en-US" dirty="0"/>
              <a:t>, they were seen as </a:t>
            </a:r>
          </a:p>
          <a:p>
            <a:pPr>
              <a:lnSpc>
                <a:spcPct val="100000"/>
              </a:lnSpc>
              <a:spcBef>
                <a:spcPts val="0"/>
              </a:spcBef>
              <a:spcAft>
                <a:spcPts val="0"/>
              </a:spcAft>
            </a:pPr>
            <a:r>
              <a:rPr lang="en-US" b="1" dirty="0">
                <a:solidFill>
                  <a:srgbClr val="93A299"/>
                </a:solidFill>
              </a:rPr>
              <a:t>parks</a:t>
            </a:r>
            <a:r>
              <a:rPr lang="en-US" dirty="0">
                <a:solidFill>
                  <a:schemeClr val="bg1"/>
                </a:solidFill>
              </a:rPr>
              <a:t> </a:t>
            </a:r>
            <a:r>
              <a:rPr lang="en-US" dirty="0"/>
              <a:t>to visit </a:t>
            </a:r>
            <a:r>
              <a:rPr lang="en-US" b="1" dirty="0">
                <a:solidFill>
                  <a:srgbClr val="93A299"/>
                </a:solidFill>
              </a:rPr>
              <a:t>loved</a:t>
            </a:r>
            <a:r>
              <a:rPr lang="en-US" dirty="0">
                <a:solidFill>
                  <a:schemeClr val="bg1"/>
                </a:solidFill>
              </a:rPr>
              <a:t> </a:t>
            </a:r>
            <a:r>
              <a:rPr lang="en-US" dirty="0"/>
              <a:t>ones. </a:t>
            </a:r>
          </a:p>
          <a:p>
            <a:pPr>
              <a:lnSpc>
                <a:spcPct val="100000"/>
              </a:lnSpc>
              <a:spcBef>
                <a:spcPts val="0"/>
              </a:spcBef>
              <a:spcAft>
                <a:spcPts val="0"/>
              </a:spcAft>
            </a:pPr>
            <a:endParaRPr lang="en-US" dirty="0"/>
          </a:p>
          <a:p>
            <a:pPr>
              <a:lnSpc>
                <a:spcPct val="100000"/>
              </a:lnSpc>
              <a:spcBef>
                <a:spcPts val="0"/>
              </a:spcBef>
              <a:spcAft>
                <a:spcPts val="0"/>
              </a:spcAft>
            </a:pPr>
            <a:r>
              <a:rPr lang="en-US" dirty="0"/>
              <a:t>In addition to providing </a:t>
            </a:r>
            <a:r>
              <a:rPr lang="en-US" b="1" dirty="0">
                <a:solidFill>
                  <a:srgbClr val="93A299"/>
                </a:solidFill>
              </a:rPr>
              <a:t>information</a:t>
            </a:r>
            <a:r>
              <a:rPr lang="en-US" dirty="0">
                <a:solidFill>
                  <a:schemeClr val="bg1"/>
                </a:solidFill>
              </a:rPr>
              <a:t> </a:t>
            </a:r>
            <a:r>
              <a:rPr lang="en-US" dirty="0"/>
              <a:t>about a </a:t>
            </a:r>
          </a:p>
          <a:p>
            <a:pPr>
              <a:lnSpc>
                <a:spcPct val="100000"/>
              </a:lnSpc>
              <a:spcBef>
                <a:spcPts val="0"/>
              </a:spcBef>
              <a:spcAft>
                <a:spcPts val="0"/>
              </a:spcAft>
            </a:pPr>
            <a:r>
              <a:rPr lang="en-US" dirty="0"/>
              <a:t>historical </a:t>
            </a:r>
            <a:r>
              <a:rPr lang="en-US" b="1" dirty="0">
                <a:solidFill>
                  <a:srgbClr val="93A299"/>
                </a:solidFill>
              </a:rPr>
              <a:t>population</a:t>
            </a:r>
            <a:r>
              <a:rPr lang="en-US" dirty="0">
                <a:solidFill>
                  <a:schemeClr val="bg1"/>
                </a:solidFill>
              </a:rPr>
              <a:t> </a:t>
            </a:r>
            <a:r>
              <a:rPr lang="en-US" dirty="0"/>
              <a:t>and serving as “final </a:t>
            </a:r>
          </a:p>
          <a:p>
            <a:pPr>
              <a:lnSpc>
                <a:spcPct val="100000"/>
              </a:lnSpc>
              <a:spcBef>
                <a:spcPts val="0"/>
              </a:spcBef>
              <a:spcAft>
                <a:spcPts val="0"/>
              </a:spcAft>
            </a:pPr>
            <a:r>
              <a:rPr lang="en-US" b="1" dirty="0">
                <a:solidFill>
                  <a:srgbClr val="93A299"/>
                </a:solidFill>
              </a:rPr>
              <a:t>resting</a:t>
            </a:r>
            <a:r>
              <a:rPr lang="en-US" dirty="0">
                <a:solidFill>
                  <a:schemeClr val="bg1"/>
                </a:solidFill>
              </a:rPr>
              <a:t> </a:t>
            </a:r>
            <a:r>
              <a:rPr lang="en-US" dirty="0"/>
              <a:t>places,” cemeteries are very </a:t>
            </a:r>
            <a:r>
              <a:rPr lang="en-US" b="1" dirty="0">
                <a:solidFill>
                  <a:srgbClr val="93A299"/>
                </a:solidFill>
              </a:rPr>
              <a:t>beautiful</a:t>
            </a:r>
            <a:r>
              <a:rPr lang="en-US" dirty="0">
                <a:solidFill>
                  <a:schemeClr val="bg1"/>
                </a:solidFill>
              </a:rPr>
              <a:t> </a:t>
            </a:r>
          </a:p>
          <a:p>
            <a:pPr>
              <a:lnSpc>
                <a:spcPct val="100000"/>
              </a:lnSpc>
              <a:spcBef>
                <a:spcPts val="0"/>
              </a:spcBef>
              <a:spcAft>
                <a:spcPts val="0"/>
              </a:spcAft>
            </a:pPr>
            <a:r>
              <a:rPr lang="en-US" dirty="0"/>
              <a:t>and are even </a:t>
            </a:r>
            <a:r>
              <a:rPr lang="en-US" b="1" dirty="0">
                <a:solidFill>
                  <a:srgbClr val="93A299"/>
                </a:solidFill>
              </a:rPr>
              <a:t>tourist</a:t>
            </a:r>
            <a:r>
              <a:rPr lang="en-US" dirty="0">
                <a:solidFill>
                  <a:schemeClr val="bg1"/>
                </a:solidFill>
              </a:rPr>
              <a:t> </a:t>
            </a:r>
            <a:r>
              <a:rPr lang="en-US" dirty="0"/>
              <a:t>destinations.</a:t>
            </a:r>
          </a:p>
          <a:p>
            <a:endParaRPr lang="en-US" dirty="0"/>
          </a:p>
        </p:txBody>
      </p:sp>
      <p:pic>
        <p:nvPicPr>
          <p:cNvPr id="4" name="Picture 3">
            <a:extLst>
              <a:ext uri="{FF2B5EF4-FFF2-40B4-BE49-F238E27FC236}">
                <a16:creationId xmlns:a16="http://schemas.microsoft.com/office/drawing/2014/main" id="{E90E9709-1DC4-4443-8E13-8C9E2912A3A9}"/>
              </a:ext>
            </a:extLst>
          </p:cNvPr>
          <p:cNvPicPr>
            <a:picLocks noChangeAspect="1"/>
          </p:cNvPicPr>
          <p:nvPr/>
        </p:nvPicPr>
        <p:blipFill>
          <a:blip r:embed="rId3"/>
          <a:stretch>
            <a:fillRect/>
          </a:stretch>
        </p:blipFill>
        <p:spPr>
          <a:xfrm>
            <a:off x="7927349" y="1163120"/>
            <a:ext cx="3694496" cy="2462997"/>
          </a:xfrm>
          <a:prstGeom prst="rect">
            <a:avLst/>
          </a:prstGeom>
        </p:spPr>
      </p:pic>
      <p:pic>
        <p:nvPicPr>
          <p:cNvPr id="5" name="Picture 4">
            <a:extLst>
              <a:ext uri="{FF2B5EF4-FFF2-40B4-BE49-F238E27FC236}">
                <a16:creationId xmlns:a16="http://schemas.microsoft.com/office/drawing/2014/main" id="{01656C70-D3F9-4941-9A69-0FCFA4E66D86}"/>
              </a:ext>
            </a:extLst>
          </p:cNvPr>
          <p:cNvPicPr>
            <a:picLocks noChangeAspect="1"/>
          </p:cNvPicPr>
          <p:nvPr/>
        </p:nvPicPr>
        <p:blipFill>
          <a:blip r:embed="rId4"/>
          <a:stretch>
            <a:fillRect/>
          </a:stretch>
        </p:blipFill>
        <p:spPr>
          <a:xfrm>
            <a:off x="7927349" y="3854613"/>
            <a:ext cx="3651821" cy="2438611"/>
          </a:xfrm>
          <a:prstGeom prst="rect">
            <a:avLst/>
          </a:prstGeom>
        </p:spPr>
      </p:pic>
    </p:spTree>
    <p:extLst>
      <p:ext uri="{BB962C8B-B14F-4D97-AF65-F5344CB8AC3E}">
        <p14:creationId xmlns:p14="http://schemas.microsoft.com/office/powerpoint/2010/main" val="2634962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8C834-839B-4092-988A-E188ED61AFC0}"/>
              </a:ext>
            </a:extLst>
          </p:cNvPr>
          <p:cNvSpPr>
            <a:spLocks noGrp="1"/>
          </p:cNvSpPr>
          <p:nvPr>
            <p:ph type="title"/>
          </p:nvPr>
        </p:nvSpPr>
        <p:spPr/>
        <p:txBody>
          <a:bodyPr/>
          <a:lstStyle/>
          <a:p>
            <a:r>
              <a:rPr lang="en-US" dirty="0"/>
              <a:t>What can we learn from Cemeteries?</a:t>
            </a:r>
          </a:p>
        </p:txBody>
      </p:sp>
      <p:sp>
        <p:nvSpPr>
          <p:cNvPr id="3" name="Content Placeholder 2">
            <a:extLst>
              <a:ext uri="{FF2B5EF4-FFF2-40B4-BE49-F238E27FC236}">
                <a16:creationId xmlns:a16="http://schemas.microsoft.com/office/drawing/2014/main" id="{059EF246-4E83-4358-B272-7966404B7FE6}"/>
              </a:ext>
            </a:extLst>
          </p:cNvPr>
          <p:cNvSpPr>
            <a:spLocks noGrp="1"/>
          </p:cNvSpPr>
          <p:nvPr>
            <p:ph idx="1"/>
          </p:nvPr>
        </p:nvSpPr>
        <p:spPr>
          <a:xfrm>
            <a:off x="6527255" y="2141241"/>
            <a:ext cx="5145471" cy="4023360"/>
          </a:xfrm>
        </p:spPr>
        <p:txBody>
          <a:bodyPr/>
          <a:lstStyle/>
          <a:p>
            <a:pPr>
              <a:spcAft>
                <a:spcPts val="450"/>
              </a:spcAft>
            </a:pPr>
            <a:r>
              <a:rPr lang="en-US" dirty="0"/>
              <a:t>Historical sources address </a:t>
            </a:r>
            <a:r>
              <a:rPr lang="en-US" b="1" dirty="0">
                <a:solidFill>
                  <a:srgbClr val="93A299"/>
                </a:solidFill>
              </a:rPr>
              <a:t>big events</a:t>
            </a:r>
            <a:r>
              <a:rPr lang="en-US" dirty="0">
                <a:solidFill>
                  <a:srgbClr val="93A299"/>
                </a:solidFill>
              </a:rPr>
              <a:t> </a:t>
            </a:r>
            <a:r>
              <a:rPr lang="en-US" dirty="0"/>
              <a:t>but often leave out information about </a:t>
            </a:r>
            <a:r>
              <a:rPr lang="en-US" b="1" dirty="0">
                <a:solidFill>
                  <a:srgbClr val="93A299"/>
                </a:solidFill>
              </a:rPr>
              <a:t>day to day </a:t>
            </a:r>
            <a:r>
              <a:rPr lang="en-US" dirty="0"/>
              <a:t>life or the </a:t>
            </a:r>
            <a:r>
              <a:rPr lang="en-US" b="1" dirty="0">
                <a:solidFill>
                  <a:srgbClr val="93A299"/>
                </a:solidFill>
              </a:rPr>
              <a:t>interests</a:t>
            </a:r>
            <a:r>
              <a:rPr lang="en-US" dirty="0">
                <a:solidFill>
                  <a:srgbClr val="93A299"/>
                </a:solidFill>
              </a:rPr>
              <a:t> </a:t>
            </a:r>
            <a:r>
              <a:rPr lang="en-US" dirty="0"/>
              <a:t>and </a:t>
            </a:r>
            <a:r>
              <a:rPr lang="en-US" b="1" dirty="0">
                <a:solidFill>
                  <a:srgbClr val="93A299"/>
                </a:solidFill>
              </a:rPr>
              <a:t>beliefs</a:t>
            </a:r>
            <a:r>
              <a:rPr lang="en-US" dirty="0">
                <a:solidFill>
                  <a:schemeClr val="bg1"/>
                </a:solidFill>
              </a:rPr>
              <a:t> </a:t>
            </a:r>
            <a:r>
              <a:rPr lang="en-US" dirty="0"/>
              <a:t>of a population.</a:t>
            </a:r>
          </a:p>
          <a:p>
            <a:pPr>
              <a:spcAft>
                <a:spcPts val="450"/>
              </a:spcAft>
            </a:pPr>
            <a:r>
              <a:rPr lang="en-US" dirty="0"/>
              <a:t>Headstones can fill in these</a:t>
            </a:r>
            <a:r>
              <a:rPr lang="en-US" dirty="0">
                <a:solidFill>
                  <a:schemeClr val="bg1"/>
                </a:solidFill>
              </a:rPr>
              <a:t> </a:t>
            </a:r>
            <a:r>
              <a:rPr lang="en-US" b="1" dirty="0">
                <a:solidFill>
                  <a:srgbClr val="93A299"/>
                </a:solidFill>
              </a:rPr>
              <a:t>gaps</a:t>
            </a:r>
            <a:r>
              <a:rPr lang="en-US" dirty="0">
                <a:solidFill>
                  <a:schemeClr val="bg1"/>
                </a:solidFill>
              </a:rPr>
              <a:t> </a:t>
            </a:r>
            <a:r>
              <a:rPr lang="en-US" dirty="0"/>
              <a:t>and provide us with other perspectives.</a:t>
            </a:r>
          </a:p>
          <a:p>
            <a:endParaRPr lang="en-US" dirty="0"/>
          </a:p>
        </p:txBody>
      </p:sp>
      <p:pic>
        <p:nvPicPr>
          <p:cNvPr id="4" name="Picture 3">
            <a:extLst>
              <a:ext uri="{FF2B5EF4-FFF2-40B4-BE49-F238E27FC236}">
                <a16:creationId xmlns:a16="http://schemas.microsoft.com/office/drawing/2014/main" id="{E808CAF1-D0F1-4F16-B07C-D2540ACE8C3D}"/>
              </a:ext>
            </a:extLst>
          </p:cNvPr>
          <p:cNvPicPr>
            <a:picLocks noChangeAspect="1"/>
          </p:cNvPicPr>
          <p:nvPr/>
        </p:nvPicPr>
        <p:blipFill>
          <a:blip r:embed="rId3"/>
          <a:stretch>
            <a:fillRect/>
          </a:stretch>
        </p:blipFill>
        <p:spPr>
          <a:xfrm>
            <a:off x="950530" y="2141241"/>
            <a:ext cx="5145470" cy="3432345"/>
          </a:xfrm>
          <a:prstGeom prst="rect">
            <a:avLst/>
          </a:prstGeom>
        </p:spPr>
      </p:pic>
    </p:spTree>
    <p:extLst>
      <p:ext uri="{BB962C8B-B14F-4D97-AF65-F5344CB8AC3E}">
        <p14:creationId xmlns:p14="http://schemas.microsoft.com/office/powerpoint/2010/main" val="3286376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822B-7AE3-405A-8A32-385F21FBBE0C}"/>
              </a:ext>
            </a:extLst>
          </p:cNvPr>
          <p:cNvSpPr>
            <a:spLocks noGrp="1"/>
          </p:cNvSpPr>
          <p:nvPr>
            <p:ph type="title"/>
          </p:nvPr>
        </p:nvSpPr>
        <p:spPr/>
        <p:txBody>
          <a:bodyPr/>
          <a:lstStyle/>
          <a:p>
            <a:r>
              <a:rPr lang="en-US" dirty="0"/>
              <a:t>What can we learn from Headstones?</a:t>
            </a:r>
          </a:p>
        </p:txBody>
      </p:sp>
      <p:sp>
        <p:nvSpPr>
          <p:cNvPr id="3" name="Content Placeholder 2">
            <a:extLst>
              <a:ext uri="{FF2B5EF4-FFF2-40B4-BE49-F238E27FC236}">
                <a16:creationId xmlns:a16="http://schemas.microsoft.com/office/drawing/2014/main" id="{4EF77043-3EE6-47B5-A312-C43A015481EE}"/>
              </a:ext>
            </a:extLst>
          </p:cNvPr>
          <p:cNvSpPr>
            <a:spLocks noGrp="1"/>
          </p:cNvSpPr>
          <p:nvPr>
            <p:ph idx="1"/>
          </p:nvPr>
        </p:nvSpPr>
        <p:spPr>
          <a:xfrm>
            <a:off x="1097280" y="1972456"/>
            <a:ext cx="10058400" cy="4023360"/>
          </a:xfrm>
        </p:spPr>
        <p:txBody>
          <a:bodyPr/>
          <a:lstStyle/>
          <a:p>
            <a:pPr marL="342900" indent="-342900">
              <a:spcAft>
                <a:spcPts val="450"/>
              </a:spcAft>
              <a:buFont typeface="Arial" panose="020B0604020202020204" pitchFamily="34" charset="0"/>
              <a:buChar char="•"/>
            </a:pPr>
            <a:r>
              <a:rPr lang="en-US" dirty="0">
                <a:solidFill>
                  <a:schemeClr val="bg1"/>
                </a:solidFill>
              </a:rPr>
              <a:t> </a:t>
            </a:r>
            <a:r>
              <a:rPr lang="en-US" b="1" dirty="0">
                <a:solidFill>
                  <a:srgbClr val="93A299"/>
                </a:solidFill>
              </a:rPr>
              <a:t>Decorative</a:t>
            </a:r>
            <a:r>
              <a:rPr lang="en-US" dirty="0">
                <a:solidFill>
                  <a:schemeClr val="bg1"/>
                </a:solidFill>
              </a:rPr>
              <a:t> </a:t>
            </a:r>
            <a:r>
              <a:rPr lang="en-US" dirty="0"/>
              <a:t>and symbolic significance</a:t>
            </a:r>
          </a:p>
          <a:p>
            <a:pPr marL="342900" indent="-342900">
              <a:spcAft>
                <a:spcPts val="450"/>
              </a:spcAft>
              <a:buFont typeface="Arial" panose="020B0604020202020204" pitchFamily="34" charset="0"/>
              <a:buChar char="•"/>
            </a:pPr>
            <a:r>
              <a:rPr lang="en-US" dirty="0">
                <a:solidFill>
                  <a:schemeClr val="bg1"/>
                </a:solidFill>
              </a:rPr>
              <a:t> </a:t>
            </a:r>
            <a:r>
              <a:rPr lang="en-US" b="1" dirty="0">
                <a:solidFill>
                  <a:srgbClr val="93A299"/>
                </a:solidFill>
              </a:rPr>
              <a:t>Biographical</a:t>
            </a:r>
            <a:r>
              <a:rPr lang="en-US" dirty="0">
                <a:solidFill>
                  <a:srgbClr val="93A299"/>
                </a:solidFill>
              </a:rPr>
              <a:t> </a:t>
            </a:r>
            <a:r>
              <a:rPr lang="en-US" dirty="0"/>
              <a:t>information</a:t>
            </a:r>
          </a:p>
          <a:p>
            <a:pPr marL="342900" indent="-342900">
              <a:spcAft>
                <a:spcPts val="450"/>
              </a:spcAft>
              <a:buFont typeface="Arial" panose="020B0604020202020204" pitchFamily="34" charset="0"/>
              <a:buChar char="•"/>
            </a:pPr>
            <a:r>
              <a:rPr lang="en-US" dirty="0">
                <a:solidFill>
                  <a:schemeClr val="bg1"/>
                </a:solidFill>
              </a:rPr>
              <a:t> </a:t>
            </a:r>
            <a:r>
              <a:rPr lang="en-US" b="1" dirty="0">
                <a:solidFill>
                  <a:srgbClr val="93A299"/>
                </a:solidFill>
              </a:rPr>
              <a:t>Familial</a:t>
            </a:r>
            <a:r>
              <a:rPr lang="en-US" dirty="0">
                <a:solidFill>
                  <a:schemeClr val="bg1"/>
                </a:solidFill>
              </a:rPr>
              <a:t> </a:t>
            </a:r>
            <a:r>
              <a:rPr lang="en-US" dirty="0"/>
              <a:t>relationships</a:t>
            </a:r>
          </a:p>
          <a:p>
            <a:pPr marL="342900" indent="-342900">
              <a:spcAft>
                <a:spcPts val="450"/>
              </a:spcAft>
              <a:buFont typeface="Arial" panose="020B0604020202020204" pitchFamily="34" charset="0"/>
              <a:buChar char="•"/>
            </a:pPr>
            <a:r>
              <a:rPr lang="en-US" dirty="0">
                <a:solidFill>
                  <a:schemeClr val="bg1"/>
                </a:solidFill>
              </a:rPr>
              <a:t> </a:t>
            </a:r>
            <a:r>
              <a:rPr lang="en-US" b="1" dirty="0">
                <a:solidFill>
                  <a:srgbClr val="93A299"/>
                </a:solidFill>
              </a:rPr>
              <a:t>Fraternal</a:t>
            </a:r>
            <a:r>
              <a:rPr lang="en-US" dirty="0">
                <a:solidFill>
                  <a:srgbClr val="93A299"/>
                </a:solidFill>
              </a:rPr>
              <a:t> </a:t>
            </a:r>
            <a:r>
              <a:rPr lang="en-US" dirty="0"/>
              <a:t>affiliations</a:t>
            </a:r>
          </a:p>
          <a:p>
            <a:pPr marL="342900" indent="-342900">
              <a:spcAft>
                <a:spcPts val="450"/>
              </a:spcAft>
              <a:buFont typeface="Arial" panose="020B0604020202020204" pitchFamily="34" charset="0"/>
              <a:buChar char="•"/>
            </a:pPr>
            <a:r>
              <a:rPr lang="en-US" dirty="0">
                <a:solidFill>
                  <a:schemeClr val="bg1"/>
                </a:solidFill>
              </a:rPr>
              <a:t> </a:t>
            </a:r>
            <a:r>
              <a:rPr lang="en-US" b="1" dirty="0">
                <a:solidFill>
                  <a:srgbClr val="93A299"/>
                </a:solidFill>
              </a:rPr>
              <a:t>Occupational</a:t>
            </a:r>
            <a:r>
              <a:rPr lang="en-US" dirty="0">
                <a:solidFill>
                  <a:schemeClr val="bg1"/>
                </a:solidFill>
              </a:rPr>
              <a:t> </a:t>
            </a:r>
            <a:r>
              <a:rPr lang="en-US" dirty="0"/>
              <a:t>information</a:t>
            </a:r>
          </a:p>
          <a:p>
            <a:pPr marL="342900" indent="-342900">
              <a:spcAft>
                <a:spcPts val="450"/>
              </a:spcAft>
              <a:buFont typeface="Arial" panose="020B0604020202020204" pitchFamily="34" charset="0"/>
              <a:buChar char="•"/>
            </a:pPr>
            <a:r>
              <a:rPr lang="en-US" dirty="0">
                <a:solidFill>
                  <a:srgbClr val="93A299"/>
                </a:solidFill>
              </a:rPr>
              <a:t> </a:t>
            </a:r>
            <a:r>
              <a:rPr lang="en-US" b="1" dirty="0">
                <a:solidFill>
                  <a:srgbClr val="93A299"/>
                </a:solidFill>
              </a:rPr>
              <a:t>Economic</a:t>
            </a:r>
            <a:r>
              <a:rPr lang="en-US" dirty="0">
                <a:solidFill>
                  <a:srgbClr val="93A299"/>
                </a:solidFill>
              </a:rPr>
              <a:t> </a:t>
            </a:r>
            <a:r>
              <a:rPr lang="en-US" dirty="0"/>
              <a:t>status</a:t>
            </a:r>
          </a:p>
          <a:p>
            <a:pPr marL="342900" indent="-342900">
              <a:spcAft>
                <a:spcPts val="450"/>
              </a:spcAft>
              <a:buFont typeface="Arial" panose="020B0604020202020204" pitchFamily="34" charset="0"/>
              <a:buChar char="•"/>
            </a:pPr>
            <a:r>
              <a:rPr lang="en-US" dirty="0">
                <a:solidFill>
                  <a:srgbClr val="93A299"/>
                </a:solidFill>
              </a:rPr>
              <a:t> </a:t>
            </a:r>
            <a:r>
              <a:rPr lang="en-US" b="1" dirty="0">
                <a:solidFill>
                  <a:srgbClr val="93A299"/>
                </a:solidFill>
              </a:rPr>
              <a:t>Cultural</a:t>
            </a:r>
            <a:r>
              <a:rPr lang="en-US" dirty="0">
                <a:solidFill>
                  <a:srgbClr val="93A299"/>
                </a:solidFill>
              </a:rPr>
              <a:t> </a:t>
            </a:r>
            <a:r>
              <a:rPr lang="en-US" dirty="0"/>
              <a:t>or </a:t>
            </a:r>
            <a:r>
              <a:rPr lang="en-US" b="1" dirty="0">
                <a:solidFill>
                  <a:srgbClr val="93A299"/>
                </a:solidFill>
              </a:rPr>
              <a:t>religious</a:t>
            </a:r>
            <a:r>
              <a:rPr lang="en-US" dirty="0">
                <a:solidFill>
                  <a:schemeClr val="bg1"/>
                </a:solidFill>
              </a:rPr>
              <a:t> </a:t>
            </a:r>
            <a:r>
              <a:rPr lang="en-US" dirty="0"/>
              <a:t>beliefs</a:t>
            </a:r>
          </a:p>
          <a:p>
            <a:endParaRPr lang="en-US" dirty="0"/>
          </a:p>
        </p:txBody>
      </p:sp>
      <p:pic>
        <p:nvPicPr>
          <p:cNvPr id="4" name="Picture 3">
            <a:extLst>
              <a:ext uri="{FF2B5EF4-FFF2-40B4-BE49-F238E27FC236}">
                <a16:creationId xmlns:a16="http://schemas.microsoft.com/office/drawing/2014/main" id="{49023DE6-9253-4D7C-AAD0-B13CBA7C794B}"/>
              </a:ext>
            </a:extLst>
          </p:cNvPr>
          <p:cNvPicPr>
            <a:picLocks noChangeAspect="1"/>
          </p:cNvPicPr>
          <p:nvPr/>
        </p:nvPicPr>
        <p:blipFill>
          <a:blip r:embed="rId3"/>
          <a:stretch>
            <a:fillRect/>
          </a:stretch>
        </p:blipFill>
        <p:spPr>
          <a:xfrm>
            <a:off x="6544235" y="1972456"/>
            <a:ext cx="4611445" cy="3337991"/>
          </a:xfrm>
          <a:prstGeom prst="rect">
            <a:avLst/>
          </a:prstGeom>
        </p:spPr>
      </p:pic>
    </p:spTree>
    <p:extLst>
      <p:ext uri="{BB962C8B-B14F-4D97-AF65-F5344CB8AC3E}">
        <p14:creationId xmlns:p14="http://schemas.microsoft.com/office/powerpoint/2010/main" val="2372302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5AC4-AC91-4F58-BD3A-A2800E3FD63C}"/>
              </a:ext>
            </a:extLst>
          </p:cNvPr>
          <p:cNvSpPr>
            <a:spLocks noGrp="1"/>
          </p:cNvSpPr>
          <p:nvPr>
            <p:ph type="title"/>
          </p:nvPr>
        </p:nvSpPr>
        <p:spPr/>
        <p:txBody>
          <a:bodyPr/>
          <a:lstStyle/>
          <a:p>
            <a:r>
              <a:rPr lang="en-US"/>
              <a:t>Why should we study Cemeteries?</a:t>
            </a:r>
            <a:endParaRPr lang="en-US" dirty="0"/>
          </a:p>
        </p:txBody>
      </p:sp>
      <p:sp>
        <p:nvSpPr>
          <p:cNvPr id="3" name="Content Placeholder 2">
            <a:extLst>
              <a:ext uri="{FF2B5EF4-FFF2-40B4-BE49-F238E27FC236}">
                <a16:creationId xmlns:a16="http://schemas.microsoft.com/office/drawing/2014/main" id="{1AFB67D0-CCAF-4CFC-9DAF-AFBFD08F89D3}"/>
              </a:ext>
            </a:extLst>
          </p:cNvPr>
          <p:cNvSpPr>
            <a:spLocks noGrp="1"/>
          </p:cNvSpPr>
          <p:nvPr>
            <p:ph idx="1"/>
          </p:nvPr>
        </p:nvSpPr>
        <p:spPr>
          <a:xfrm>
            <a:off x="6950709" y="2134888"/>
            <a:ext cx="3781459" cy="4023360"/>
          </a:xfrm>
        </p:spPr>
        <p:txBody>
          <a:bodyPr/>
          <a:lstStyle/>
          <a:p>
            <a:pPr marL="342900" indent="-342900">
              <a:spcAft>
                <a:spcPts val="450"/>
              </a:spcAft>
              <a:buFont typeface="Arial" panose="020B0604020202020204" pitchFamily="34" charset="0"/>
              <a:buChar char="•"/>
            </a:pPr>
            <a:r>
              <a:rPr lang="en-US" dirty="0"/>
              <a:t>To</a:t>
            </a:r>
            <a:r>
              <a:rPr lang="en-US" dirty="0">
                <a:solidFill>
                  <a:schemeClr val="bg1"/>
                </a:solidFill>
              </a:rPr>
              <a:t> </a:t>
            </a:r>
            <a:r>
              <a:rPr lang="en-US" b="1" dirty="0">
                <a:solidFill>
                  <a:srgbClr val="93A299"/>
                </a:solidFill>
              </a:rPr>
              <a:t>protect</a:t>
            </a:r>
            <a:r>
              <a:rPr lang="en-US" dirty="0">
                <a:solidFill>
                  <a:srgbClr val="93A299"/>
                </a:solidFill>
              </a:rPr>
              <a:t> </a:t>
            </a:r>
            <a:r>
              <a:rPr lang="en-US" dirty="0"/>
              <a:t>and</a:t>
            </a:r>
            <a:r>
              <a:rPr lang="en-US" dirty="0">
                <a:solidFill>
                  <a:schemeClr val="bg1"/>
                </a:solidFill>
              </a:rPr>
              <a:t> </a:t>
            </a:r>
            <a:r>
              <a:rPr lang="en-US" b="1" dirty="0">
                <a:solidFill>
                  <a:srgbClr val="93A299"/>
                </a:solidFill>
              </a:rPr>
              <a:t>preserve</a:t>
            </a:r>
            <a:r>
              <a:rPr lang="en-US" dirty="0">
                <a:solidFill>
                  <a:schemeClr val="bg1"/>
                </a:solidFill>
              </a:rPr>
              <a:t> </a:t>
            </a:r>
            <a:r>
              <a:rPr lang="en-US" dirty="0"/>
              <a:t>burial grounds</a:t>
            </a:r>
          </a:p>
          <a:p>
            <a:pPr marL="342900" indent="-342900">
              <a:spcAft>
                <a:spcPts val="450"/>
              </a:spcAft>
              <a:buFont typeface="Arial" panose="020B0604020202020204" pitchFamily="34" charset="0"/>
              <a:buChar char="•"/>
            </a:pPr>
            <a:r>
              <a:rPr lang="en-US" dirty="0"/>
              <a:t>To collect </a:t>
            </a:r>
            <a:r>
              <a:rPr lang="en-US" b="1" dirty="0">
                <a:solidFill>
                  <a:srgbClr val="93A299"/>
                </a:solidFill>
              </a:rPr>
              <a:t>information</a:t>
            </a:r>
            <a:r>
              <a:rPr lang="en-US" dirty="0">
                <a:solidFill>
                  <a:schemeClr val="bg1"/>
                </a:solidFill>
              </a:rPr>
              <a:t> </a:t>
            </a:r>
            <a:r>
              <a:rPr lang="en-US" dirty="0"/>
              <a:t>about past </a:t>
            </a:r>
            <a:r>
              <a:rPr lang="en-US" b="1" dirty="0">
                <a:solidFill>
                  <a:srgbClr val="93A299"/>
                </a:solidFill>
              </a:rPr>
              <a:t>populations</a:t>
            </a:r>
          </a:p>
          <a:p>
            <a:pPr marL="342900" indent="-342900">
              <a:spcAft>
                <a:spcPts val="450"/>
              </a:spcAft>
              <a:buFont typeface="Arial" panose="020B0604020202020204" pitchFamily="34" charset="0"/>
              <a:buChar char="•"/>
            </a:pPr>
            <a:r>
              <a:rPr lang="en-US" dirty="0"/>
              <a:t>To learn the </a:t>
            </a:r>
            <a:r>
              <a:rPr lang="en-US" b="1" dirty="0">
                <a:solidFill>
                  <a:srgbClr val="93A299"/>
                </a:solidFill>
              </a:rPr>
              <a:t>stories</a:t>
            </a:r>
            <a:r>
              <a:rPr lang="en-US" dirty="0">
                <a:solidFill>
                  <a:schemeClr val="bg1"/>
                </a:solidFill>
              </a:rPr>
              <a:t> </a:t>
            </a:r>
            <a:r>
              <a:rPr lang="en-US" dirty="0"/>
              <a:t>these </a:t>
            </a:r>
            <a:r>
              <a:rPr lang="en-US" b="1" dirty="0">
                <a:solidFill>
                  <a:srgbClr val="93A299"/>
                </a:solidFill>
              </a:rPr>
              <a:t>historical</a:t>
            </a:r>
            <a:r>
              <a:rPr lang="en-US" dirty="0">
                <a:solidFill>
                  <a:schemeClr val="bg1"/>
                </a:solidFill>
              </a:rPr>
              <a:t> </a:t>
            </a:r>
            <a:r>
              <a:rPr lang="en-US" dirty="0"/>
              <a:t>places can tell</a:t>
            </a:r>
          </a:p>
          <a:p>
            <a:pPr marL="342900" indent="-342900">
              <a:spcAft>
                <a:spcPts val="450"/>
              </a:spcAft>
              <a:buFont typeface="Arial" panose="020B0604020202020204" pitchFamily="34" charset="0"/>
              <a:buChar char="•"/>
            </a:pPr>
            <a:r>
              <a:rPr lang="en-US" dirty="0"/>
              <a:t>To prevent </a:t>
            </a:r>
            <a:r>
              <a:rPr lang="en-US" b="1" dirty="0">
                <a:solidFill>
                  <a:srgbClr val="93A299"/>
                </a:solidFill>
              </a:rPr>
              <a:t>neglect</a:t>
            </a:r>
            <a:r>
              <a:rPr lang="en-US" dirty="0"/>
              <a:t>,</a:t>
            </a:r>
            <a:r>
              <a:rPr lang="en-US" dirty="0">
                <a:solidFill>
                  <a:schemeClr val="bg1"/>
                </a:solidFill>
              </a:rPr>
              <a:t> </a:t>
            </a:r>
            <a:r>
              <a:rPr lang="en-US" b="1" dirty="0">
                <a:solidFill>
                  <a:srgbClr val="93A299"/>
                </a:solidFill>
              </a:rPr>
              <a:t>vandalism</a:t>
            </a:r>
            <a:r>
              <a:rPr lang="en-US" dirty="0"/>
              <a:t>, and </a:t>
            </a:r>
            <a:r>
              <a:rPr lang="en-US" b="1" dirty="0">
                <a:solidFill>
                  <a:srgbClr val="93A299"/>
                </a:solidFill>
              </a:rPr>
              <a:t>development</a:t>
            </a:r>
          </a:p>
          <a:p>
            <a:endParaRPr lang="en-US" dirty="0"/>
          </a:p>
        </p:txBody>
      </p:sp>
      <p:pic>
        <p:nvPicPr>
          <p:cNvPr id="4" name="Picture 3">
            <a:extLst>
              <a:ext uri="{FF2B5EF4-FFF2-40B4-BE49-F238E27FC236}">
                <a16:creationId xmlns:a16="http://schemas.microsoft.com/office/drawing/2014/main" id="{6100685E-E0AD-4C65-B519-1F154071E01F}"/>
              </a:ext>
            </a:extLst>
          </p:cNvPr>
          <p:cNvPicPr>
            <a:picLocks noChangeAspect="1"/>
          </p:cNvPicPr>
          <p:nvPr/>
        </p:nvPicPr>
        <p:blipFill>
          <a:blip r:embed="rId3"/>
          <a:stretch>
            <a:fillRect/>
          </a:stretch>
        </p:blipFill>
        <p:spPr>
          <a:xfrm>
            <a:off x="565769" y="2134888"/>
            <a:ext cx="5998945" cy="3640269"/>
          </a:xfrm>
          <a:prstGeom prst="rect">
            <a:avLst/>
          </a:prstGeom>
        </p:spPr>
      </p:pic>
    </p:spTree>
    <p:extLst>
      <p:ext uri="{BB962C8B-B14F-4D97-AF65-F5344CB8AC3E}">
        <p14:creationId xmlns:p14="http://schemas.microsoft.com/office/powerpoint/2010/main" val="2844630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1DF2C-7266-4458-B710-0576F4716318}"/>
              </a:ext>
            </a:extLst>
          </p:cNvPr>
          <p:cNvSpPr>
            <a:spLocks noGrp="1"/>
          </p:cNvSpPr>
          <p:nvPr>
            <p:ph type="title"/>
          </p:nvPr>
        </p:nvSpPr>
        <p:spPr/>
        <p:txBody>
          <a:bodyPr/>
          <a:lstStyle/>
          <a:p>
            <a:r>
              <a:rPr lang="en-US" dirty="0"/>
              <a:t>Cemetery Vandalism</a:t>
            </a:r>
          </a:p>
        </p:txBody>
      </p:sp>
      <p:pic>
        <p:nvPicPr>
          <p:cNvPr id="4" name="Content Placeholder 3">
            <a:extLst>
              <a:ext uri="{FF2B5EF4-FFF2-40B4-BE49-F238E27FC236}">
                <a16:creationId xmlns:a16="http://schemas.microsoft.com/office/drawing/2014/main" id="{F85C60F7-BE42-4DE4-8C08-6865A0EB7FE3}"/>
              </a:ext>
            </a:extLst>
          </p:cNvPr>
          <p:cNvPicPr>
            <a:picLocks noGrp="1" noChangeAspect="1"/>
          </p:cNvPicPr>
          <p:nvPr>
            <p:ph idx="1"/>
          </p:nvPr>
        </p:nvPicPr>
        <p:blipFill>
          <a:blip r:embed="rId3"/>
          <a:stretch>
            <a:fillRect/>
          </a:stretch>
        </p:blipFill>
        <p:spPr>
          <a:xfrm>
            <a:off x="2364922" y="2066033"/>
            <a:ext cx="7523116" cy="3920068"/>
          </a:xfrm>
          <a:prstGeom prst="rect">
            <a:avLst/>
          </a:prstGeom>
        </p:spPr>
      </p:pic>
    </p:spTree>
    <p:extLst>
      <p:ext uri="{BB962C8B-B14F-4D97-AF65-F5344CB8AC3E}">
        <p14:creationId xmlns:p14="http://schemas.microsoft.com/office/powerpoint/2010/main" val="2526045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446B5-6D42-4EEF-B3B6-6928A626B327}"/>
              </a:ext>
            </a:extLst>
          </p:cNvPr>
          <p:cNvSpPr>
            <a:spLocks noGrp="1"/>
          </p:cNvSpPr>
          <p:nvPr>
            <p:ph type="title"/>
          </p:nvPr>
        </p:nvSpPr>
        <p:spPr/>
        <p:txBody>
          <a:bodyPr/>
          <a:lstStyle/>
          <a:p>
            <a:r>
              <a:rPr lang="en-US" dirty="0"/>
              <a:t>Cemetery Neglect</a:t>
            </a:r>
          </a:p>
        </p:txBody>
      </p:sp>
      <p:pic>
        <p:nvPicPr>
          <p:cNvPr id="4" name="Content Placeholder 3">
            <a:extLst>
              <a:ext uri="{FF2B5EF4-FFF2-40B4-BE49-F238E27FC236}">
                <a16:creationId xmlns:a16="http://schemas.microsoft.com/office/drawing/2014/main" id="{8D68B8D6-6DD8-4125-ADEB-2C9E26107F98}"/>
              </a:ext>
            </a:extLst>
          </p:cNvPr>
          <p:cNvPicPr>
            <a:picLocks noGrp="1" noChangeAspect="1"/>
          </p:cNvPicPr>
          <p:nvPr>
            <p:ph idx="1"/>
          </p:nvPr>
        </p:nvPicPr>
        <p:blipFill rotWithShape="1">
          <a:blip r:embed="rId3"/>
          <a:srcRect b="18603"/>
          <a:stretch/>
        </p:blipFill>
        <p:spPr>
          <a:xfrm>
            <a:off x="2763083" y="2062833"/>
            <a:ext cx="6665833" cy="4063806"/>
          </a:xfrm>
          <a:prstGeom prst="rect">
            <a:avLst/>
          </a:prstGeom>
        </p:spPr>
      </p:pic>
    </p:spTree>
    <p:extLst>
      <p:ext uri="{BB962C8B-B14F-4D97-AF65-F5344CB8AC3E}">
        <p14:creationId xmlns:p14="http://schemas.microsoft.com/office/powerpoint/2010/main" val="74040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B2220-D816-45ED-B471-9BD68F826A67}"/>
              </a:ext>
            </a:extLst>
          </p:cNvPr>
          <p:cNvSpPr>
            <a:spLocks noGrp="1"/>
          </p:cNvSpPr>
          <p:nvPr>
            <p:ph type="title"/>
          </p:nvPr>
        </p:nvSpPr>
        <p:spPr/>
        <p:txBody>
          <a:bodyPr/>
          <a:lstStyle/>
          <a:p>
            <a:r>
              <a:rPr lang="en-US" dirty="0"/>
              <a:t>How can you help?</a:t>
            </a:r>
          </a:p>
        </p:txBody>
      </p:sp>
      <p:sp>
        <p:nvSpPr>
          <p:cNvPr id="3" name="Content Placeholder 2">
            <a:extLst>
              <a:ext uri="{FF2B5EF4-FFF2-40B4-BE49-F238E27FC236}">
                <a16:creationId xmlns:a16="http://schemas.microsoft.com/office/drawing/2014/main" id="{27C481F6-AC12-4611-8490-D08DC8A0356D}"/>
              </a:ext>
            </a:extLst>
          </p:cNvPr>
          <p:cNvSpPr>
            <a:spLocks noGrp="1"/>
          </p:cNvSpPr>
          <p:nvPr>
            <p:ph idx="1"/>
          </p:nvPr>
        </p:nvSpPr>
        <p:spPr/>
        <p:txBody>
          <a:bodyPr>
            <a:normAutofit lnSpcReduction="10000"/>
          </a:bodyPr>
          <a:lstStyle/>
          <a:p>
            <a:pPr>
              <a:spcAft>
                <a:spcPts val="450"/>
              </a:spcAft>
            </a:pPr>
            <a:r>
              <a:rPr lang="en-US" dirty="0"/>
              <a:t>Federal, state, &amp; local laws</a:t>
            </a:r>
            <a:r>
              <a:rPr lang="en-US" dirty="0">
                <a:solidFill>
                  <a:schemeClr val="bg1"/>
                </a:solidFill>
              </a:rPr>
              <a:t> </a:t>
            </a:r>
            <a:r>
              <a:rPr lang="en-US" b="1" dirty="0">
                <a:solidFill>
                  <a:srgbClr val="93A299"/>
                </a:solidFill>
              </a:rPr>
              <a:t>protect</a:t>
            </a:r>
            <a:r>
              <a:rPr lang="en-US" dirty="0">
                <a:solidFill>
                  <a:srgbClr val="93A299"/>
                </a:solidFill>
              </a:rPr>
              <a:t> </a:t>
            </a:r>
            <a:r>
              <a:rPr lang="en-US" dirty="0"/>
              <a:t>cemeteries on</a:t>
            </a:r>
            <a:r>
              <a:rPr lang="en-US" dirty="0">
                <a:solidFill>
                  <a:schemeClr val="bg1"/>
                </a:solidFill>
              </a:rPr>
              <a:t> </a:t>
            </a:r>
            <a:r>
              <a:rPr lang="en-US" b="1" dirty="0">
                <a:solidFill>
                  <a:srgbClr val="93A299"/>
                </a:solidFill>
              </a:rPr>
              <a:t>public</a:t>
            </a:r>
            <a:r>
              <a:rPr lang="en-US" dirty="0">
                <a:solidFill>
                  <a:schemeClr val="bg1"/>
                </a:solidFill>
              </a:rPr>
              <a:t> </a:t>
            </a:r>
            <a:r>
              <a:rPr lang="en-US" dirty="0"/>
              <a:t>lands.</a:t>
            </a:r>
          </a:p>
          <a:p>
            <a:pPr>
              <a:spcAft>
                <a:spcPts val="450"/>
              </a:spcAft>
            </a:pPr>
            <a:r>
              <a:rPr lang="en-US" dirty="0"/>
              <a:t>On </a:t>
            </a:r>
            <a:r>
              <a:rPr lang="en-US" b="1" dirty="0">
                <a:solidFill>
                  <a:srgbClr val="93A299"/>
                </a:solidFill>
              </a:rPr>
              <a:t>private</a:t>
            </a:r>
            <a:r>
              <a:rPr lang="en-US" dirty="0">
                <a:solidFill>
                  <a:schemeClr val="bg1"/>
                </a:solidFill>
              </a:rPr>
              <a:t> </a:t>
            </a:r>
            <a:r>
              <a:rPr lang="en-US" dirty="0"/>
              <a:t>land, it is the responsibility of the land </a:t>
            </a:r>
            <a:r>
              <a:rPr lang="en-US" b="1" dirty="0">
                <a:solidFill>
                  <a:srgbClr val="93A299"/>
                </a:solidFill>
              </a:rPr>
              <a:t>owner</a:t>
            </a:r>
            <a:r>
              <a:rPr lang="en-US" dirty="0">
                <a:solidFill>
                  <a:schemeClr val="bg1"/>
                </a:solidFill>
              </a:rPr>
              <a:t>.</a:t>
            </a:r>
          </a:p>
          <a:p>
            <a:pPr>
              <a:spcAft>
                <a:spcPts val="450"/>
              </a:spcAft>
            </a:pPr>
            <a:r>
              <a:rPr lang="en-US" dirty="0"/>
              <a:t>Florida law allows </a:t>
            </a:r>
            <a:r>
              <a:rPr lang="en-US" b="1" dirty="0">
                <a:solidFill>
                  <a:srgbClr val="93A299"/>
                </a:solidFill>
              </a:rPr>
              <a:t>local</a:t>
            </a:r>
            <a:r>
              <a:rPr lang="en-US" dirty="0">
                <a:solidFill>
                  <a:srgbClr val="93A299"/>
                </a:solidFill>
              </a:rPr>
              <a:t> </a:t>
            </a:r>
            <a:r>
              <a:rPr lang="en-US" dirty="0"/>
              <a:t>governments to care for </a:t>
            </a:r>
            <a:r>
              <a:rPr lang="en-US" b="1" dirty="0">
                <a:solidFill>
                  <a:srgbClr val="93A299"/>
                </a:solidFill>
              </a:rPr>
              <a:t>cemeteries</a:t>
            </a:r>
            <a:r>
              <a:rPr lang="en-US" dirty="0">
                <a:solidFill>
                  <a:schemeClr val="bg1"/>
                </a:solidFill>
              </a:rPr>
              <a:t> </a:t>
            </a:r>
            <a:r>
              <a:rPr lang="en-US" dirty="0"/>
              <a:t>that have been abandoned for over </a:t>
            </a:r>
            <a:r>
              <a:rPr lang="en-US" b="1" dirty="0">
                <a:solidFill>
                  <a:srgbClr val="93A299"/>
                </a:solidFill>
              </a:rPr>
              <a:t>six</a:t>
            </a:r>
            <a:r>
              <a:rPr lang="en-US" dirty="0">
                <a:solidFill>
                  <a:schemeClr val="bg1"/>
                </a:solidFill>
              </a:rPr>
              <a:t> </a:t>
            </a:r>
            <a:r>
              <a:rPr lang="en-US" dirty="0"/>
              <a:t>months. </a:t>
            </a:r>
          </a:p>
          <a:p>
            <a:pPr>
              <a:spcAft>
                <a:spcPts val="450"/>
              </a:spcAft>
            </a:pPr>
            <a:endParaRPr lang="en-US" dirty="0">
              <a:solidFill>
                <a:schemeClr val="bg1"/>
              </a:solidFill>
            </a:endParaRPr>
          </a:p>
          <a:p>
            <a:pPr>
              <a:spcAft>
                <a:spcPts val="450"/>
              </a:spcAft>
            </a:pPr>
            <a:r>
              <a:rPr lang="en-US" dirty="0"/>
              <a:t>The Florida </a:t>
            </a:r>
            <a:r>
              <a:rPr lang="en-US" b="1" dirty="0">
                <a:solidFill>
                  <a:srgbClr val="93A299"/>
                </a:solidFill>
              </a:rPr>
              <a:t>Master Site </a:t>
            </a:r>
            <a:r>
              <a:rPr lang="en-US" dirty="0"/>
              <a:t>File is a list of all </a:t>
            </a:r>
            <a:r>
              <a:rPr lang="en-US" b="1" dirty="0">
                <a:solidFill>
                  <a:srgbClr val="93A299"/>
                </a:solidFill>
              </a:rPr>
              <a:t>historic</a:t>
            </a:r>
            <a:r>
              <a:rPr lang="en-US" dirty="0">
                <a:solidFill>
                  <a:schemeClr val="bg1"/>
                </a:solidFill>
              </a:rPr>
              <a:t> </a:t>
            </a:r>
            <a:r>
              <a:rPr lang="en-US" dirty="0"/>
              <a:t>properties in the state of Florida. This list is </a:t>
            </a:r>
            <a:r>
              <a:rPr lang="en-US" b="1" dirty="0">
                <a:solidFill>
                  <a:srgbClr val="93A299"/>
                </a:solidFill>
              </a:rPr>
              <a:t>consulted</a:t>
            </a:r>
            <a:r>
              <a:rPr lang="en-US" dirty="0">
                <a:solidFill>
                  <a:schemeClr val="bg1"/>
                </a:solidFill>
              </a:rPr>
              <a:t> </a:t>
            </a:r>
            <a:r>
              <a:rPr lang="en-US" dirty="0"/>
              <a:t>during </a:t>
            </a:r>
            <a:r>
              <a:rPr lang="en-US" b="1" dirty="0">
                <a:solidFill>
                  <a:srgbClr val="93A299"/>
                </a:solidFill>
              </a:rPr>
              <a:t>development</a:t>
            </a:r>
            <a:r>
              <a:rPr lang="en-US" dirty="0">
                <a:solidFill>
                  <a:schemeClr val="bg1"/>
                </a:solidFill>
              </a:rPr>
              <a:t> </a:t>
            </a:r>
            <a:r>
              <a:rPr lang="en-US" dirty="0"/>
              <a:t>projects. </a:t>
            </a:r>
          </a:p>
          <a:p>
            <a:pPr>
              <a:spcAft>
                <a:spcPts val="450"/>
              </a:spcAft>
            </a:pPr>
            <a:r>
              <a:rPr lang="en-US" dirty="0"/>
              <a:t>Many known sites </a:t>
            </a:r>
            <a:r>
              <a:rPr lang="en-US" b="1" dirty="0">
                <a:solidFill>
                  <a:srgbClr val="93A299"/>
                </a:solidFill>
              </a:rPr>
              <a:t>are not </a:t>
            </a:r>
            <a:r>
              <a:rPr lang="en-US" dirty="0"/>
              <a:t>listed on the file, including a large number of Florida’s</a:t>
            </a:r>
            <a:r>
              <a:rPr lang="en-US" dirty="0">
                <a:solidFill>
                  <a:schemeClr val="bg1"/>
                </a:solidFill>
              </a:rPr>
              <a:t> </a:t>
            </a:r>
            <a:r>
              <a:rPr lang="en-US" b="1" dirty="0">
                <a:solidFill>
                  <a:srgbClr val="93A299"/>
                </a:solidFill>
              </a:rPr>
              <a:t>historic</a:t>
            </a:r>
            <a:r>
              <a:rPr lang="en-US" dirty="0">
                <a:solidFill>
                  <a:schemeClr val="bg1"/>
                </a:solidFill>
              </a:rPr>
              <a:t> </a:t>
            </a:r>
            <a:r>
              <a:rPr lang="en-US" dirty="0"/>
              <a:t>cemeteries. </a:t>
            </a:r>
          </a:p>
          <a:p>
            <a:pPr>
              <a:spcAft>
                <a:spcPts val="450"/>
              </a:spcAft>
            </a:pPr>
            <a:r>
              <a:rPr lang="en-US" dirty="0"/>
              <a:t>Projects like </a:t>
            </a:r>
            <a:r>
              <a:rPr lang="en-US" b="1" dirty="0">
                <a:solidFill>
                  <a:srgbClr val="93A299"/>
                </a:solidFill>
              </a:rPr>
              <a:t>ours</a:t>
            </a:r>
            <a:r>
              <a:rPr lang="en-US" dirty="0">
                <a:solidFill>
                  <a:schemeClr val="bg1"/>
                </a:solidFill>
              </a:rPr>
              <a:t> </a:t>
            </a:r>
            <a:r>
              <a:rPr lang="en-US" dirty="0"/>
              <a:t>are</a:t>
            </a:r>
            <a:r>
              <a:rPr lang="en-US" dirty="0">
                <a:solidFill>
                  <a:schemeClr val="bg1"/>
                </a:solidFill>
              </a:rPr>
              <a:t> </a:t>
            </a:r>
            <a:r>
              <a:rPr lang="en-US" b="1" dirty="0">
                <a:solidFill>
                  <a:srgbClr val="93A299"/>
                </a:solidFill>
              </a:rPr>
              <a:t>important</a:t>
            </a:r>
            <a:r>
              <a:rPr lang="en-US" dirty="0">
                <a:solidFill>
                  <a:schemeClr val="bg1"/>
                </a:solidFill>
              </a:rPr>
              <a:t> </a:t>
            </a:r>
            <a:r>
              <a:rPr lang="en-US" dirty="0"/>
              <a:t>to ensure </a:t>
            </a:r>
            <a:r>
              <a:rPr lang="en-US" b="1" dirty="0">
                <a:solidFill>
                  <a:srgbClr val="93A299"/>
                </a:solidFill>
              </a:rPr>
              <a:t>all</a:t>
            </a:r>
            <a:r>
              <a:rPr lang="en-US" dirty="0">
                <a:solidFill>
                  <a:schemeClr val="bg1"/>
                </a:solidFill>
              </a:rPr>
              <a:t> </a:t>
            </a:r>
            <a:r>
              <a:rPr lang="en-US" dirty="0"/>
              <a:t>historic cemeteries are </a:t>
            </a:r>
            <a:r>
              <a:rPr lang="en-US" b="1" dirty="0">
                <a:solidFill>
                  <a:srgbClr val="93A299"/>
                </a:solidFill>
              </a:rPr>
              <a:t>recorded</a:t>
            </a:r>
            <a:r>
              <a:rPr lang="en-US" b="1" dirty="0">
                <a:solidFill>
                  <a:srgbClr val="00B050"/>
                </a:solidFill>
              </a:rPr>
              <a:t> </a:t>
            </a:r>
            <a:r>
              <a:rPr lang="en-US" dirty="0"/>
              <a:t>and preserved.</a:t>
            </a:r>
          </a:p>
          <a:p>
            <a:endParaRPr lang="en-US" dirty="0"/>
          </a:p>
        </p:txBody>
      </p:sp>
    </p:spTree>
    <p:extLst>
      <p:ext uri="{BB962C8B-B14F-4D97-AF65-F5344CB8AC3E}">
        <p14:creationId xmlns:p14="http://schemas.microsoft.com/office/powerpoint/2010/main" val="1077074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70542-B07B-4A44-9465-6790C3B0ADB0}"/>
              </a:ext>
            </a:extLst>
          </p:cNvPr>
          <p:cNvSpPr>
            <a:spLocks noGrp="1"/>
          </p:cNvSpPr>
          <p:nvPr>
            <p:ph type="title"/>
          </p:nvPr>
        </p:nvSpPr>
        <p:spPr/>
        <p:txBody>
          <a:bodyPr/>
          <a:lstStyle/>
          <a:p>
            <a:r>
              <a:rPr lang="en-US" dirty="0"/>
              <a:t>What will we be doing?</a:t>
            </a:r>
          </a:p>
        </p:txBody>
      </p:sp>
      <p:sp>
        <p:nvSpPr>
          <p:cNvPr id="3" name="Content Placeholder 2">
            <a:extLst>
              <a:ext uri="{FF2B5EF4-FFF2-40B4-BE49-F238E27FC236}">
                <a16:creationId xmlns:a16="http://schemas.microsoft.com/office/drawing/2014/main" id="{E4C13414-D489-4862-AEC0-5F4541A6F293}"/>
              </a:ext>
            </a:extLst>
          </p:cNvPr>
          <p:cNvSpPr>
            <a:spLocks noGrp="1"/>
          </p:cNvSpPr>
          <p:nvPr>
            <p:ph idx="1"/>
          </p:nvPr>
        </p:nvSpPr>
        <p:spPr/>
        <p:txBody>
          <a:bodyPr>
            <a:normAutofit fontScale="92500" lnSpcReduction="10000"/>
          </a:bodyPr>
          <a:lstStyle/>
          <a:p>
            <a:pPr marL="257175" indent="-257175">
              <a:lnSpc>
                <a:spcPct val="120000"/>
              </a:lnSpc>
              <a:spcAft>
                <a:spcPts val="0"/>
              </a:spcAft>
              <a:buFont typeface="Arial" panose="020B0604020202020204" pitchFamily="34" charset="0"/>
              <a:buChar char="•"/>
            </a:pPr>
            <a:r>
              <a:rPr lang="en-US" sz="2100" dirty="0"/>
              <a:t>Learning new skills</a:t>
            </a:r>
          </a:p>
          <a:p>
            <a:pPr marL="257175" indent="-257175">
              <a:lnSpc>
                <a:spcPct val="120000"/>
              </a:lnSpc>
              <a:spcAft>
                <a:spcPts val="0"/>
              </a:spcAft>
              <a:buFont typeface="Arial" panose="020B0604020202020204" pitchFamily="34" charset="0"/>
              <a:buChar char="•"/>
            </a:pPr>
            <a:r>
              <a:rPr lang="en-US" sz="2100" dirty="0"/>
              <a:t>Recording </a:t>
            </a:r>
            <a:r>
              <a:rPr lang="en-US" sz="2100" b="1" dirty="0">
                <a:solidFill>
                  <a:srgbClr val="93A299"/>
                </a:solidFill>
              </a:rPr>
              <a:t>Headstones</a:t>
            </a:r>
            <a:r>
              <a:rPr lang="en-US" sz="2100" dirty="0">
                <a:solidFill>
                  <a:schemeClr val="tx1"/>
                </a:solidFill>
              </a:rPr>
              <a:t>:</a:t>
            </a:r>
          </a:p>
          <a:p>
            <a:pPr marL="600075" lvl="1" indent="-257175">
              <a:lnSpc>
                <a:spcPct val="120000"/>
              </a:lnSpc>
              <a:spcAft>
                <a:spcPts val="0"/>
              </a:spcAft>
              <a:buFont typeface="Courier New" panose="02070309020205020404" pitchFamily="49" charset="0"/>
              <a:buChar char="o"/>
            </a:pPr>
            <a:r>
              <a:rPr lang="en-US" sz="2100" dirty="0"/>
              <a:t>Transcribing </a:t>
            </a:r>
            <a:r>
              <a:rPr lang="en-US" sz="2100" b="1" dirty="0">
                <a:solidFill>
                  <a:srgbClr val="93A299"/>
                </a:solidFill>
              </a:rPr>
              <a:t>Information</a:t>
            </a:r>
          </a:p>
          <a:p>
            <a:pPr marL="600075" lvl="1" indent="-257175">
              <a:lnSpc>
                <a:spcPct val="120000"/>
              </a:lnSpc>
              <a:spcAft>
                <a:spcPts val="0"/>
              </a:spcAft>
              <a:buFont typeface="Courier New" panose="02070309020205020404" pitchFamily="49" charset="0"/>
              <a:buChar char="o"/>
            </a:pPr>
            <a:r>
              <a:rPr lang="en-US" sz="2100" dirty="0"/>
              <a:t>Sketching</a:t>
            </a:r>
            <a:r>
              <a:rPr lang="en-US" sz="2100" dirty="0">
                <a:solidFill>
                  <a:schemeClr val="bg1"/>
                </a:solidFill>
              </a:rPr>
              <a:t> </a:t>
            </a:r>
            <a:r>
              <a:rPr lang="en-US" sz="2100" b="1" dirty="0">
                <a:solidFill>
                  <a:srgbClr val="93A299"/>
                </a:solidFill>
              </a:rPr>
              <a:t>Symbols</a:t>
            </a:r>
          </a:p>
          <a:p>
            <a:pPr marL="600075" lvl="1" indent="-257175">
              <a:lnSpc>
                <a:spcPct val="120000"/>
              </a:lnSpc>
              <a:spcAft>
                <a:spcPts val="0"/>
              </a:spcAft>
              <a:buFont typeface="Courier New" panose="02070309020205020404" pitchFamily="49" charset="0"/>
              <a:buChar char="o"/>
            </a:pPr>
            <a:r>
              <a:rPr lang="en-US" sz="2100" dirty="0"/>
              <a:t>Mapping</a:t>
            </a:r>
            <a:r>
              <a:rPr lang="en-US" sz="2100" dirty="0">
                <a:solidFill>
                  <a:schemeClr val="bg1"/>
                </a:solidFill>
              </a:rPr>
              <a:t> </a:t>
            </a:r>
            <a:r>
              <a:rPr lang="en-US" sz="2100" b="1" dirty="0">
                <a:solidFill>
                  <a:srgbClr val="93A299"/>
                </a:solidFill>
              </a:rPr>
              <a:t>Locations</a:t>
            </a:r>
          </a:p>
          <a:p>
            <a:pPr marL="257175" indent="-257175">
              <a:lnSpc>
                <a:spcPct val="120000"/>
              </a:lnSpc>
              <a:spcAft>
                <a:spcPts val="0"/>
              </a:spcAft>
              <a:buFont typeface="Arial" panose="020B0604020202020204" pitchFamily="34" charset="0"/>
              <a:buChar char="•"/>
            </a:pPr>
            <a:r>
              <a:rPr lang="en-US" sz="2100" dirty="0"/>
              <a:t>Analyzing our </a:t>
            </a:r>
            <a:r>
              <a:rPr lang="en-US" sz="2100" b="1" dirty="0">
                <a:solidFill>
                  <a:srgbClr val="93A299"/>
                </a:solidFill>
              </a:rPr>
              <a:t>Results</a:t>
            </a:r>
          </a:p>
          <a:p>
            <a:pPr marL="257175" indent="-257175">
              <a:lnSpc>
                <a:spcPct val="120000"/>
              </a:lnSpc>
              <a:spcAft>
                <a:spcPts val="0"/>
              </a:spcAft>
              <a:buFont typeface="Arial" panose="020B0604020202020204" pitchFamily="34" charset="0"/>
              <a:buChar char="•"/>
            </a:pPr>
            <a:endParaRPr lang="en-US" sz="2100" b="1" dirty="0">
              <a:solidFill>
                <a:srgbClr val="00B050"/>
              </a:solidFill>
            </a:endParaRPr>
          </a:p>
          <a:p>
            <a:pPr marL="257175" indent="-257175">
              <a:lnSpc>
                <a:spcPct val="120000"/>
              </a:lnSpc>
              <a:spcAft>
                <a:spcPts val="0"/>
              </a:spcAft>
              <a:buFont typeface="Arial" panose="020B0604020202020204" pitchFamily="34" charset="0"/>
              <a:buChar char="•"/>
            </a:pPr>
            <a:r>
              <a:rPr lang="en-US" sz="2100" dirty="0"/>
              <a:t>We will </a:t>
            </a:r>
            <a:r>
              <a:rPr lang="en-US" sz="2100" b="1" dirty="0">
                <a:solidFill>
                  <a:srgbClr val="93A299"/>
                </a:solidFill>
              </a:rPr>
              <a:t>not</a:t>
            </a:r>
            <a:r>
              <a:rPr lang="en-US" sz="2100" dirty="0">
                <a:solidFill>
                  <a:schemeClr val="bg1"/>
                </a:solidFill>
              </a:rPr>
              <a:t> </a:t>
            </a:r>
            <a:r>
              <a:rPr lang="en-US" sz="2100" dirty="0"/>
              <a:t>do any</a:t>
            </a:r>
            <a:r>
              <a:rPr lang="en-US" sz="2100" dirty="0">
                <a:solidFill>
                  <a:schemeClr val="bg1"/>
                </a:solidFill>
              </a:rPr>
              <a:t> </a:t>
            </a:r>
            <a:r>
              <a:rPr lang="en-US" sz="2100" b="1" dirty="0">
                <a:solidFill>
                  <a:srgbClr val="93A299"/>
                </a:solidFill>
              </a:rPr>
              <a:t>excavation</a:t>
            </a:r>
            <a:r>
              <a:rPr lang="en-US" sz="2100" dirty="0">
                <a:solidFill>
                  <a:srgbClr val="93A299"/>
                </a:solidFill>
              </a:rPr>
              <a:t> </a:t>
            </a:r>
            <a:r>
              <a:rPr lang="en-US" sz="2100" dirty="0"/>
              <a:t>while we’re in the cemetery. </a:t>
            </a:r>
          </a:p>
          <a:p>
            <a:pPr marL="257175" indent="-257175">
              <a:lnSpc>
                <a:spcPct val="120000"/>
              </a:lnSpc>
              <a:spcAft>
                <a:spcPts val="0"/>
              </a:spcAft>
              <a:buFont typeface="Arial" panose="020B0604020202020204" pitchFamily="34" charset="0"/>
              <a:buChar char="•"/>
            </a:pPr>
            <a:r>
              <a:rPr lang="en-US" sz="2100" dirty="0"/>
              <a:t>We will</a:t>
            </a:r>
            <a:r>
              <a:rPr lang="en-US" sz="2100" dirty="0">
                <a:solidFill>
                  <a:schemeClr val="bg1"/>
                </a:solidFill>
              </a:rPr>
              <a:t> </a:t>
            </a:r>
            <a:r>
              <a:rPr lang="en-US" sz="2100" b="1" dirty="0">
                <a:solidFill>
                  <a:srgbClr val="93A299"/>
                </a:solidFill>
              </a:rPr>
              <a:t>study</a:t>
            </a:r>
            <a:r>
              <a:rPr lang="en-US" sz="2100" dirty="0">
                <a:solidFill>
                  <a:schemeClr val="bg1"/>
                </a:solidFill>
              </a:rPr>
              <a:t> </a:t>
            </a:r>
            <a:r>
              <a:rPr lang="en-US" sz="2100" dirty="0"/>
              <a:t>what’s </a:t>
            </a:r>
            <a:r>
              <a:rPr lang="en-US" sz="2100" b="1" dirty="0">
                <a:solidFill>
                  <a:srgbClr val="93A299"/>
                </a:solidFill>
              </a:rPr>
              <a:t>above</a:t>
            </a:r>
            <a:r>
              <a:rPr lang="en-US" sz="2100" dirty="0">
                <a:solidFill>
                  <a:schemeClr val="bg1"/>
                </a:solidFill>
              </a:rPr>
              <a:t> </a:t>
            </a:r>
            <a:r>
              <a:rPr lang="en-US" sz="2100" dirty="0"/>
              <a:t>ground to understand the</a:t>
            </a:r>
            <a:r>
              <a:rPr lang="en-US" sz="2100" dirty="0">
                <a:solidFill>
                  <a:schemeClr val="bg1"/>
                </a:solidFill>
              </a:rPr>
              <a:t> </a:t>
            </a:r>
            <a:r>
              <a:rPr lang="en-US" sz="2100" b="1" dirty="0">
                <a:solidFill>
                  <a:srgbClr val="93A299"/>
                </a:solidFill>
              </a:rPr>
              <a:t>history</a:t>
            </a:r>
            <a:r>
              <a:rPr lang="en-US" sz="2100" dirty="0">
                <a:solidFill>
                  <a:schemeClr val="bg1"/>
                </a:solidFill>
              </a:rPr>
              <a:t> </a:t>
            </a:r>
            <a:r>
              <a:rPr lang="en-US" sz="2100" dirty="0"/>
              <a:t>of our local </a:t>
            </a:r>
            <a:r>
              <a:rPr lang="en-US" sz="2100" b="1" dirty="0">
                <a:solidFill>
                  <a:srgbClr val="93A299"/>
                </a:solidFill>
              </a:rPr>
              <a:t>community</a:t>
            </a:r>
            <a:endParaRPr lang="en-US" dirty="0">
              <a:solidFill>
                <a:srgbClr val="93A299"/>
              </a:solidFill>
            </a:endParaRPr>
          </a:p>
        </p:txBody>
      </p:sp>
      <p:pic>
        <p:nvPicPr>
          <p:cNvPr id="4" name="Picture 3">
            <a:extLst>
              <a:ext uri="{FF2B5EF4-FFF2-40B4-BE49-F238E27FC236}">
                <a16:creationId xmlns:a16="http://schemas.microsoft.com/office/drawing/2014/main" id="{BC4AC2D1-332E-4F4F-B849-875EF57114C6}"/>
              </a:ext>
            </a:extLst>
          </p:cNvPr>
          <p:cNvPicPr>
            <a:picLocks noChangeAspect="1"/>
          </p:cNvPicPr>
          <p:nvPr/>
        </p:nvPicPr>
        <p:blipFill rotWithShape="1">
          <a:blip r:embed="rId3"/>
          <a:srcRect r="11482" b="12699"/>
          <a:stretch/>
        </p:blipFill>
        <p:spPr>
          <a:xfrm>
            <a:off x="7772069" y="1964606"/>
            <a:ext cx="3383611" cy="2506810"/>
          </a:xfrm>
          <a:prstGeom prst="rect">
            <a:avLst/>
          </a:prstGeom>
        </p:spPr>
      </p:pic>
      <p:pic>
        <p:nvPicPr>
          <p:cNvPr id="5" name="Picture 4">
            <a:extLst>
              <a:ext uri="{FF2B5EF4-FFF2-40B4-BE49-F238E27FC236}">
                <a16:creationId xmlns:a16="http://schemas.microsoft.com/office/drawing/2014/main" id="{A77167C3-E14A-4BA7-8AC0-AD97FF201427}"/>
              </a:ext>
            </a:extLst>
          </p:cNvPr>
          <p:cNvPicPr>
            <a:picLocks noChangeAspect="1"/>
          </p:cNvPicPr>
          <p:nvPr/>
        </p:nvPicPr>
        <p:blipFill>
          <a:blip r:embed="rId4"/>
          <a:stretch>
            <a:fillRect/>
          </a:stretch>
        </p:blipFill>
        <p:spPr>
          <a:xfrm>
            <a:off x="4727977" y="1964606"/>
            <a:ext cx="2797006" cy="2506810"/>
          </a:xfrm>
          <a:prstGeom prst="rect">
            <a:avLst/>
          </a:prstGeom>
        </p:spPr>
      </p:pic>
    </p:spTree>
    <p:extLst>
      <p:ext uri="{BB962C8B-B14F-4D97-AF65-F5344CB8AC3E}">
        <p14:creationId xmlns:p14="http://schemas.microsoft.com/office/powerpoint/2010/main" val="565406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D28248-C34B-45D6-A2E1-C725CA0A0EEB}"/>
              </a:ext>
            </a:extLst>
          </p:cNvPr>
          <p:cNvSpPr>
            <a:spLocks noGrp="1"/>
          </p:cNvSpPr>
          <p:nvPr>
            <p:ph type="title"/>
          </p:nvPr>
        </p:nvSpPr>
        <p:spPr>
          <a:xfrm>
            <a:off x="5181601" y="634946"/>
            <a:ext cx="6368142" cy="1450757"/>
          </a:xfrm>
        </p:spPr>
        <p:txBody>
          <a:bodyPr>
            <a:normAutofit/>
          </a:bodyPr>
          <a:lstStyle/>
          <a:p>
            <a:r>
              <a:rPr lang="en-US" dirty="0"/>
              <a:t>Gravestones as Historical </a:t>
            </a:r>
            <a:br>
              <a:rPr lang="en-US" dirty="0"/>
            </a:br>
            <a:r>
              <a:rPr lang="en-US" dirty="0"/>
              <a:t>Documents</a:t>
            </a:r>
          </a:p>
        </p:txBody>
      </p:sp>
      <p:pic>
        <p:nvPicPr>
          <p:cNvPr id="4" name="Picture 3">
            <a:extLst>
              <a:ext uri="{FF2B5EF4-FFF2-40B4-BE49-F238E27FC236}">
                <a16:creationId xmlns:a16="http://schemas.microsoft.com/office/drawing/2014/main" id="{0C7208D5-809F-4E1B-982E-AF8D89D6CAC1}"/>
              </a:ext>
            </a:extLst>
          </p:cNvPr>
          <p:cNvPicPr>
            <a:picLocks noChangeAspect="1"/>
          </p:cNvPicPr>
          <p:nvPr/>
        </p:nvPicPr>
        <p:blipFill rotWithShape="1">
          <a:blip r:embed="rId3"/>
          <a:srcRect l="3882" r="10632" b="-2"/>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A3F9D7-6458-43B1-9FE0-C49E9C517817}"/>
              </a:ext>
            </a:extLst>
          </p:cNvPr>
          <p:cNvSpPr>
            <a:spLocks noGrp="1"/>
          </p:cNvSpPr>
          <p:nvPr>
            <p:ph idx="1"/>
          </p:nvPr>
        </p:nvSpPr>
        <p:spPr>
          <a:xfrm>
            <a:off x="5181601" y="2198914"/>
            <a:ext cx="6368142" cy="3670180"/>
          </a:xfrm>
        </p:spPr>
        <p:txBody>
          <a:bodyPr>
            <a:normAutofit/>
          </a:bodyPr>
          <a:lstStyle/>
          <a:p>
            <a:pPr marL="205740" indent="0">
              <a:buNone/>
            </a:pPr>
            <a:r>
              <a:rPr lang="en-US"/>
              <a:t>1. Analyze the writing</a:t>
            </a:r>
          </a:p>
          <a:p>
            <a:pPr marL="205740" indent="0">
              <a:buNone/>
            </a:pPr>
            <a:r>
              <a:rPr lang="en-US"/>
              <a:t>2. Interpret the symbols </a:t>
            </a:r>
          </a:p>
          <a:p>
            <a:pPr marL="205740" indent="0">
              <a:buNone/>
            </a:pPr>
            <a:r>
              <a:rPr lang="en-US"/>
              <a:t>3. Look at the overall stonework for clues</a:t>
            </a:r>
          </a:p>
          <a:p>
            <a:endParaRPr lang="en-US" dirty="0"/>
          </a:p>
        </p:txBody>
      </p:sp>
    </p:spTree>
    <p:extLst>
      <p:ext uri="{BB962C8B-B14F-4D97-AF65-F5344CB8AC3E}">
        <p14:creationId xmlns:p14="http://schemas.microsoft.com/office/powerpoint/2010/main" val="3615216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585CC0-036C-4519-B794-86E169760023}"/>
              </a:ext>
            </a:extLst>
          </p:cNvPr>
          <p:cNvSpPr>
            <a:spLocks noGrp="1"/>
          </p:cNvSpPr>
          <p:nvPr>
            <p:ph type="title"/>
          </p:nvPr>
        </p:nvSpPr>
        <p:spPr>
          <a:xfrm>
            <a:off x="5181601" y="634946"/>
            <a:ext cx="6368142" cy="1450757"/>
          </a:xfrm>
        </p:spPr>
        <p:txBody>
          <a:bodyPr>
            <a:normAutofit/>
          </a:bodyPr>
          <a:lstStyle/>
          <a:p>
            <a:r>
              <a:rPr lang="en-US" dirty="0"/>
              <a:t>Step 1: Analyze the Writing</a:t>
            </a:r>
          </a:p>
        </p:txBody>
      </p:sp>
      <p:pic>
        <p:nvPicPr>
          <p:cNvPr id="4" name="Picture 3">
            <a:extLst>
              <a:ext uri="{FF2B5EF4-FFF2-40B4-BE49-F238E27FC236}">
                <a16:creationId xmlns:a16="http://schemas.microsoft.com/office/drawing/2014/main" id="{16165ADC-4176-400F-9140-7EB61E6B6563}"/>
              </a:ext>
            </a:extLst>
          </p:cNvPr>
          <p:cNvPicPr>
            <a:picLocks noChangeAspect="1"/>
          </p:cNvPicPr>
          <p:nvPr/>
        </p:nvPicPr>
        <p:blipFill rotWithShape="1">
          <a:blip r:embed="rId3"/>
          <a:srcRect l="1817" r="-2" b="-2"/>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83893F5-3F8D-4252-BD15-A92D58B91F80}"/>
              </a:ext>
            </a:extLst>
          </p:cNvPr>
          <p:cNvSpPr>
            <a:spLocks noGrp="1"/>
          </p:cNvSpPr>
          <p:nvPr>
            <p:ph idx="1"/>
          </p:nvPr>
        </p:nvSpPr>
        <p:spPr>
          <a:xfrm>
            <a:off x="5181600" y="2198913"/>
            <a:ext cx="7010379" cy="4135391"/>
          </a:xfrm>
        </p:spPr>
        <p:txBody>
          <a:bodyPr>
            <a:normAutofit/>
          </a:bodyPr>
          <a:lstStyle/>
          <a:p>
            <a:pPr marL="257175" indent="-257175">
              <a:buFont typeface="Arial"/>
              <a:buChar char="•"/>
            </a:pPr>
            <a:r>
              <a:rPr lang="en-US" dirty="0"/>
              <a:t>Name</a:t>
            </a:r>
          </a:p>
          <a:p>
            <a:pPr marL="257175" indent="-257175">
              <a:buFont typeface="Arial"/>
              <a:buChar char="•"/>
            </a:pPr>
            <a:endParaRPr lang="en-US" dirty="0"/>
          </a:p>
          <a:p>
            <a:pPr marL="257175" indent="-257175">
              <a:buFont typeface="Arial"/>
              <a:buChar char="•"/>
            </a:pPr>
            <a:r>
              <a:rPr lang="en-US" dirty="0"/>
              <a:t>Other family members</a:t>
            </a:r>
          </a:p>
          <a:p>
            <a:r>
              <a:rPr lang="en-US" dirty="0"/>
              <a:t> </a:t>
            </a:r>
          </a:p>
          <a:p>
            <a:pPr marL="257175" indent="-257175">
              <a:buFont typeface="Arial"/>
              <a:buChar char="•"/>
            </a:pPr>
            <a:r>
              <a:rPr lang="en-US" dirty="0"/>
              <a:t>Date born</a:t>
            </a:r>
          </a:p>
          <a:p>
            <a:pPr marL="257175" indent="-257175">
              <a:buFont typeface="Arial"/>
              <a:buChar char="•"/>
            </a:pPr>
            <a:endParaRPr lang="en-US" dirty="0"/>
          </a:p>
          <a:p>
            <a:pPr marL="257175" indent="-257175">
              <a:buFont typeface="Arial"/>
              <a:buChar char="•"/>
            </a:pPr>
            <a:r>
              <a:rPr lang="en-US" dirty="0"/>
              <a:t>Date died </a:t>
            </a:r>
          </a:p>
          <a:p>
            <a:pPr>
              <a:buFont typeface="Arial" pitchFamily="34" charset="0"/>
              <a:buChar char="•"/>
            </a:pPr>
            <a:endParaRPr lang="en-US" dirty="0"/>
          </a:p>
          <a:p>
            <a:pPr marL="257175" indent="-257175">
              <a:buFont typeface="Arial"/>
              <a:buChar char="•"/>
            </a:pPr>
            <a:r>
              <a:rPr lang="en-US" dirty="0"/>
              <a:t>Age </a:t>
            </a:r>
          </a:p>
          <a:p>
            <a:endParaRPr lang="en-US" sz="1700" dirty="0"/>
          </a:p>
        </p:txBody>
      </p:sp>
    </p:spTree>
    <p:extLst>
      <p:ext uri="{BB962C8B-B14F-4D97-AF65-F5344CB8AC3E}">
        <p14:creationId xmlns:p14="http://schemas.microsoft.com/office/powerpoint/2010/main" val="762612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FCA34F-8722-48EA-A99D-ECB67EDB1263}"/>
              </a:ext>
            </a:extLst>
          </p:cNvPr>
          <p:cNvPicPr>
            <a:picLocks noChangeAspect="1"/>
          </p:cNvPicPr>
          <p:nvPr/>
        </p:nvPicPr>
        <p:blipFill>
          <a:blip r:embed="rId3"/>
          <a:stretch>
            <a:fillRect/>
          </a:stretch>
        </p:blipFill>
        <p:spPr>
          <a:xfrm>
            <a:off x="2815389" y="348907"/>
            <a:ext cx="6561222" cy="6160186"/>
          </a:xfrm>
          <a:prstGeom prst="rect">
            <a:avLst/>
          </a:prstGeom>
        </p:spPr>
      </p:pic>
    </p:spTree>
    <p:extLst>
      <p:ext uri="{BB962C8B-B14F-4D97-AF65-F5344CB8AC3E}">
        <p14:creationId xmlns:p14="http://schemas.microsoft.com/office/powerpoint/2010/main" val="314980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00E2-5F02-4246-9079-53C0E3CA4A64}"/>
              </a:ext>
            </a:extLst>
          </p:cNvPr>
          <p:cNvSpPr>
            <a:spLocks noGrp="1"/>
          </p:cNvSpPr>
          <p:nvPr>
            <p:ph type="title"/>
          </p:nvPr>
        </p:nvSpPr>
        <p:spPr/>
        <p:txBody>
          <a:bodyPr/>
          <a:lstStyle/>
          <a:p>
            <a:r>
              <a:rPr lang="en-US" dirty="0"/>
              <a:t>Epitaphs</a:t>
            </a:r>
          </a:p>
        </p:txBody>
      </p:sp>
      <p:sp>
        <p:nvSpPr>
          <p:cNvPr id="3" name="Content Placeholder 2">
            <a:extLst>
              <a:ext uri="{FF2B5EF4-FFF2-40B4-BE49-F238E27FC236}">
                <a16:creationId xmlns:a16="http://schemas.microsoft.com/office/drawing/2014/main" id="{78017D86-79B1-44FF-91F7-B7F32E8A9FFB}"/>
              </a:ext>
            </a:extLst>
          </p:cNvPr>
          <p:cNvSpPr>
            <a:spLocks noGrp="1"/>
          </p:cNvSpPr>
          <p:nvPr>
            <p:ph idx="1"/>
          </p:nvPr>
        </p:nvSpPr>
        <p:spPr>
          <a:xfrm>
            <a:off x="1097280" y="2087842"/>
            <a:ext cx="4610793" cy="4023360"/>
          </a:xfrm>
        </p:spPr>
        <p:txBody>
          <a:bodyPr/>
          <a:lstStyle/>
          <a:p>
            <a:pPr>
              <a:spcAft>
                <a:spcPts val="450"/>
              </a:spcAft>
            </a:pPr>
            <a:r>
              <a:rPr lang="en-US" dirty="0"/>
              <a:t>An</a:t>
            </a:r>
            <a:r>
              <a:rPr lang="en-US" dirty="0">
                <a:solidFill>
                  <a:schemeClr val="bg1"/>
                </a:solidFill>
              </a:rPr>
              <a:t> </a:t>
            </a:r>
            <a:r>
              <a:rPr lang="en-US" b="1" dirty="0">
                <a:solidFill>
                  <a:srgbClr val="93A299"/>
                </a:solidFill>
              </a:rPr>
              <a:t>epitaph</a:t>
            </a:r>
            <a:r>
              <a:rPr lang="en-US" dirty="0">
                <a:solidFill>
                  <a:schemeClr val="bg1"/>
                </a:solidFill>
              </a:rPr>
              <a:t> </a:t>
            </a:r>
            <a:r>
              <a:rPr lang="en-US" dirty="0"/>
              <a:t>is a short text </a:t>
            </a:r>
            <a:r>
              <a:rPr lang="en-US" b="1" dirty="0">
                <a:solidFill>
                  <a:srgbClr val="93A299"/>
                </a:solidFill>
              </a:rPr>
              <a:t>honoring</a:t>
            </a:r>
            <a:r>
              <a:rPr lang="en-US" dirty="0">
                <a:solidFill>
                  <a:schemeClr val="bg1"/>
                </a:solidFill>
              </a:rPr>
              <a:t> </a:t>
            </a:r>
            <a:r>
              <a:rPr lang="en-US" dirty="0"/>
              <a:t>a deceased person. </a:t>
            </a:r>
          </a:p>
          <a:p>
            <a:pPr>
              <a:spcAft>
                <a:spcPts val="450"/>
              </a:spcAft>
            </a:pPr>
            <a:r>
              <a:rPr lang="en-US" dirty="0"/>
              <a:t>What can this </a:t>
            </a:r>
            <a:r>
              <a:rPr lang="en-US" b="1" dirty="0">
                <a:solidFill>
                  <a:srgbClr val="93A299"/>
                </a:solidFill>
              </a:rPr>
              <a:t>epitaph</a:t>
            </a:r>
            <a:r>
              <a:rPr lang="en-US" dirty="0">
                <a:solidFill>
                  <a:schemeClr val="bg1"/>
                </a:solidFill>
              </a:rPr>
              <a:t> </a:t>
            </a:r>
            <a:r>
              <a:rPr lang="en-US" dirty="0"/>
              <a:t>tell us?</a:t>
            </a:r>
          </a:p>
          <a:p>
            <a:pPr>
              <a:spcAft>
                <a:spcPts val="450"/>
              </a:spcAft>
            </a:pPr>
            <a:r>
              <a:rPr lang="en-US" i="1" dirty="0"/>
              <a:t>“Sleep on dear mother and take thy rest </a:t>
            </a:r>
          </a:p>
          <a:p>
            <a:pPr>
              <a:spcAft>
                <a:spcPts val="450"/>
              </a:spcAft>
            </a:pPr>
            <a:r>
              <a:rPr lang="en-US" i="1" dirty="0"/>
              <a:t>God called thee home, he thought it best”</a:t>
            </a:r>
          </a:p>
          <a:p>
            <a:pPr marL="342900" indent="-342900">
              <a:spcAft>
                <a:spcPts val="450"/>
              </a:spcAft>
              <a:buFont typeface="Arial" panose="020B0604020202020204" pitchFamily="34" charset="0"/>
              <a:buChar char="•"/>
            </a:pPr>
            <a:r>
              <a:rPr lang="en-US" dirty="0"/>
              <a:t>She was a </a:t>
            </a:r>
            <a:r>
              <a:rPr lang="en-US" b="1" dirty="0">
                <a:solidFill>
                  <a:srgbClr val="93A299"/>
                </a:solidFill>
              </a:rPr>
              <a:t>mother</a:t>
            </a:r>
          </a:p>
          <a:p>
            <a:pPr marL="342900" indent="-342900">
              <a:spcAft>
                <a:spcPts val="450"/>
              </a:spcAft>
              <a:buFont typeface="Arial" panose="020B0604020202020204" pitchFamily="34" charset="0"/>
              <a:buChar char="•"/>
            </a:pPr>
            <a:r>
              <a:rPr lang="en-US" dirty="0"/>
              <a:t>She was </a:t>
            </a:r>
            <a:r>
              <a:rPr lang="en-US" b="1" dirty="0">
                <a:solidFill>
                  <a:srgbClr val="93A299"/>
                </a:solidFill>
              </a:rPr>
              <a:t>religious</a:t>
            </a:r>
            <a:r>
              <a:rPr lang="en-US" dirty="0"/>
              <a:t>, probably </a:t>
            </a:r>
            <a:r>
              <a:rPr lang="en-US" b="1" dirty="0">
                <a:solidFill>
                  <a:srgbClr val="93A299"/>
                </a:solidFill>
              </a:rPr>
              <a:t>Christian</a:t>
            </a:r>
          </a:p>
          <a:p>
            <a:pPr marL="342900" indent="-342900">
              <a:spcAft>
                <a:spcPts val="450"/>
              </a:spcAft>
              <a:buFont typeface="Arial" panose="020B0604020202020204" pitchFamily="34" charset="0"/>
              <a:buChar char="•"/>
            </a:pPr>
            <a:r>
              <a:rPr lang="en-US" dirty="0"/>
              <a:t>Her death was likely peaceful</a:t>
            </a:r>
          </a:p>
          <a:p>
            <a:endParaRPr lang="en-US" dirty="0"/>
          </a:p>
        </p:txBody>
      </p:sp>
      <p:pic>
        <p:nvPicPr>
          <p:cNvPr id="4" name="Picture 3">
            <a:extLst>
              <a:ext uri="{FF2B5EF4-FFF2-40B4-BE49-F238E27FC236}">
                <a16:creationId xmlns:a16="http://schemas.microsoft.com/office/drawing/2014/main" id="{75256988-0749-41E7-9F86-99CE0F4EE348}"/>
              </a:ext>
            </a:extLst>
          </p:cNvPr>
          <p:cNvPicPr>
            <a:picLocks noChangeAspect="1"/>
          </p:cNvPicPr>
          <p:nvPr/>
        </p:nvPicPr>
        <p:blipFill>
          <a:blip r:embed="rId3"/>
          <a:stretch>
            <a:fillRect/>
          </a:stretch>
        </p:blipFill>
        <p:spPr>
          <a:xfrm>
            <a:off x="7204364" y="746798"/>
            <a:ext cx="4200698" cy="5364404"/>
          </a:xfrm>
          <a:prstGeom prst="rect">
            <a:avLst/>
          </a:prstGeom>
        </p:spPr>
      </p:pic>
    </p:spTree>
    <p:extLst>
      <p:ext uri="{BB962C8B-B14F-4D97-AF65-F5344CB8AC3E}">
        <p14:creationId xmlns:p14="http://schemas.microsoft.com/office/powerpoint/2010/main" val="3137694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75DD8E-B999-49FA-A60B-10AD21B95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2C3955-7038-425E-B022-2EE372F31F2A}"/>
              </a:ext>
            </a:extLst>
          </p:cNvPr>
          <p:cNvSpPr>
            <a:spLocks noGrp="1"/>
          </p:cNvSpPr>
          <p:nvPr>
            <p:ph type="title"/>
          </p:nvPr>
        </p:nvSpPr>
        <p:spPr>
          <a:xfrm>
            <a:off x="4974771" y="634946"/>
            <a:ext cx="6574972" cy="1450757"/>
          </a:xfrm>
        </p:spPr>
        <p:txBody>
          <a:bodyPr>
            <a:normAutofit/>
          </a:bodyPr>
          <a:lstStyle/>
          <a:p>
            <a:r>
              <a:rPr lang="en-US" dirty="0"/>
              <a:t>Analyze Benn’s Epitaph:</a:t>
            </a:r>
          </a:p>
        </p:txBody>
      </p:sp>
      <p:pic>
        <p:nvPicPr>
          <p:cNvPr id="4" name="Picture 3">
            <a:extLst>
              <a:ext uri="{FF2B5EF4-FFF2-40B4-BE49-F238E27FC236}">
                <a16:creationId xmlns:a16="http://schemas.microsoft.com/office/drawing/2014/main" id="{829EB649-88B7-44D4-9FDA-D1903C03AFF0}"/>
              </a:ext>
            </a:extLst>
          </p:cNvPr>
          <p:cNvPicPr>
            <a:picLocks noChangeAspect="1"/>
          </p:cNvPicPr>
          <p:nvPr/>
        </p:nvPicPr>
        <p:blipFill>
          <a:blip r:embed="rId3"/>
          <a:stretch>
            <a:fillRect/>
          </a:stretch>
        </p:blipFill>
        <p:spPr>
          <a:xfrm>
            <a:off x="708184" y="640081"/>
            <a:ext cx="3852944" cy="5314406"/>
          </a:xfrm>
          <a:prstGeom prst="rect">
            <a:avLst/>
          </a:prstGeom>
        </p:spPr>
      </p:pic>
      <p:cxnSp>
        <p:nvCxnSpPr>
          <p:cNvPr id="11" name="Straight Connector 10">
            <a:extLst>
              <a:ext uri="{FF2B5EF4-FFF2-40B4-BE49-F238E27FC236}">
                <a16:creationId xmlns:a16="http://schemas.microsoft.com/office/drawing/2014/main" id="{8353C219-00D1-436B-A859-07C0CD58B6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6B9AE33-804D-4494-A936-21BEA80AADAE}"/>
              </a:ext>
            </a:extLst>
          </p:cNvPr>
          <p:cNvSpPr>
            <a:spLocks noGrp="1"/>
          </p:cNvSpPr>
          <p:nvPr>
            <p:ph idx="1"/>
          </p:nvPr>
        </p:nvSpPr>
        <p:spPr>
          <a:xfrm>
            <a:off x="4974769" y="2198914"/>
            <a:ext cx="6574973" cy="3670180"/>
          </a:xfrm>
        </p:spPr>
        <p:txBody>
          <a:bodyPr>
            <a:normAutofit/>
          </a:bodyPr>
          <a:lstStyle/>
          <a:p>
            <a:pPr algn="ctr"/>
            <a:endParaRPr lang="en-US" sz="2400" dirty="0"/>
          </a:p>
          <a:p>
            <a:r>
              <a:rPr lang="en-US" sz="2400" dirty="0"/>
              <a:t>Pure at thy death as at Thy birth, </a:t>
            </a:r>
          </a:p>
          <a:p>
            <a:r>
              <a:rPr lang="en-US" sz="2400" dirty="0"/>
              <a:t>Thy spirit caught no taint from Earth</a:t>
            </a:r>
          </a:p>
        </p:txBody>
      </p:sp>
      <p:sp>
        <p:nvSpPr>
          <p:cNvPr id="13" name="Rectangle 12">
            <a:extLst>
              <a:ext uri="{FF2B5EF4-FFF2-40B4-BE49-F238E27FC236}">
                <a16:creationId xmlns:a16="http://schemas.microsoft.com/office/drawing/2014/main" id="{D1EB8A30-598D-487B-A08F-FA6108296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537F856F-7C8A-4B04-A5FB-9E83AAC38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833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D885-A891-452A-8D19-049F832BACF3}"/>
              </a:ext>
            </a:extLst>
          </p:cNvPr>
          <p:cNvSpPr>
            <a:spLocks noGrp="1"/>
          </p:cNvSpPr>
          <p:nvPr>
            <p:ph type="title"/>
          </p:nvPr>
        </p:nvSpPr>
        <p:spPr/>
        <p:txBody>
          <a:bodyPr/>
          <a:lstStyle/>
          <a:p>
            <a:r>
              <a:rPr lang="en-US" dirty="0"/>
              <a:t>Step 2: Interpret the Symbols</a:t>
            </a:r>
          </a:p>
        </p:txBody>
      </p:sp>
      <p:pic>
        <p:nvPicPr>
          <p:cNvPr id="4" name="Content Placeholder 3">
            <a:extLst>
              <a:ext uri="{FF2B5EF4-FFF2-40B4-BE49-F238E27FC236}">
                <a16:creationId xmlns:a16="http://schemas.microsoft.com/office/drawing/2014/main" id="{CAA11396-0645-4962-B412-820D0569C3ED}"/>
              </a:ext>
            </a:extLst>
          </p:cNvPr>
          <p:cNvPicPr>
            <a:picLocks noGrp="1" noChangeAspect="1"/>
          </p:cNvPicPr>
          <p:nvPr>
            <p:ph idx="1"/>
          </p:nvPr>
        </p:nvPicPr>
        <p:blipFill>
          <a:blip r:embed="rId3"/>
          <a:stretch>
            <a:fillRect/>
          </a:stretch>
        </p:blipFill>
        <p:spPr>
          <a:xfrm>
            <a:off x="1556815" y="2086584"/>
            <a:ext cx="9138696" cy="3542083"/>
          </a:xfrm>
          <a:prstGeom prst="rect">
            <a:avLst/>
          </a:prstGeom>
        </p:spPr>
      </p:pic>
    </p:spTree>
    <p:extLst>
      <p:ext uri="{BB962C8B-B14F-4D97-AF65-F5344CB8AC3E}">
        <p14:creationId xmlns:p14="http://schemas.microsoft.com/office/powerpoint/2010/main" val="1279684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D382ED-8886-4F5A-B265-36A31CF7A9C6}"/>
              </a:ext>
            </a:extLst>
          </p:cNvPr>
          <p:cNvSpPr/>
          <p:nvPr/>
        </p:nvSpPr>
        <p:spPr>
          <a:xfrm>
            <a:off x="1529926" y="1418630"/>
            <a:ext cx="9138075" cy="415498"/>
          </a:xfrm>
          <a:prstGeom prst="rect">
            <a:avLst/>
          </a:prstGeom>
        </p:spPr>
        <p:txBody>
          <a:bodyPr wrap="square">
            <a:spAutoFit/>
          </a:bodyPr>
          <a:lstStyle/>
          <a:p>
            <a:pPr>
              <a:spcAft>
                <a:spcPts val="450"/>
              </a:spcAft>
            </a:pPr>
            <a:r>
              <a:rPr lang="en-US" sz="2100" b="1" dirty="0">
                <a:solidFill>
                  <a:schemeClr val="bg1"/>
                </a:solidFill>
              </a:rPr>
              <a:t>Interpreting Symbols: Plants</a:t>
            </a:r>
          </a:p>
        </p:txBody>
      </p:sp>
      <p:sp>
        <p:nvSpPr>
          <p:cNvPr id="10" name="Content Placeholder 2">
            <a:extLst>
              <a:ext uri="{FF2B5EF4-FFF2-40B4-BE49-F238E27FC236}">
                <a16:creationId xmlns:a16="http://schemas.microsoft.com/office/drawing/2014/main" id="{61455FEF-25F2-48F3-87A9-CEE05CF8B16A}"/>
              </a:ext>
            </a:extLst>
          </p:cNvPr>
          <p:cNvSpPr>
            <a:spLocks noGrp="1"/>
          </p:cNvSpPr>
          <p:nvPr>
            <p:ph idx="4294967295"/>
          </p:nvPr>
        </p:nvSpPr>
        <p:spPr>
          <a:xfrm>
            <a:off x="1218164" y="3390184"/>
            <a:ext cx="4349750" cy="471488"/>
          </a:xfrm>
        </p:spPr>
        <p:txBody>
          <a:bodyPr>
            <a:noAutofit/>
          </a:bodyPr>
          <a:lstStyle/>
          <a:p>
            <a:pPr marL="0" indent="0" algn="ctr">
              <a:buNone/>
            </a:pPr>
            <a:r>
              <a:rPr lang="en-US" sz="2100" dirty="0">
                <a:solidFill>
                  <a:schemeClr val="tx1"/>
                </a:solidFill>
              </a:rPr>
              <a:t>Ivy:</a:t>
            </a:r>
            <a:r>
              <a:rPr lang="en-US" sz="2100" dirty="0">
                <a:solidFill>
                  <a:schemeClr val="bg1"/>
                </a:solidFill>
              </a:rPr>
              <a:t> </a:t>
            </a:r>
            <a:r>
              <a:rPr lang="en-US" sz="2100" b="1" dirty="0">
                <a:solidFill>
                  <a:srgbClr val="93A299"/>
                </a:solidFill>
              </a:rPr>
              <a:t>Memory</a:t>
            </a:r>
            <a:r>
              <a:rPr lang="en-US" sz="2100" b="1" dirty="0">
                <a:solidFill>
                  <a:schemeClr val="bg1"/>
                </a:solidFill>
              </a:rPr>
              <a:t> </a:t>
            </a:r>
            <a:r>
              <a:rPr lang="en-US" sz="2100" dirty="0">
                <a:solidFill>
                  <a:schemeClr val="tx1"/>
                </a:solidFill>
              </a:rPr>
              <a:t>&amp;</a:t>
            </a:r>
            <a:r>
              <a:rPr lang="en-US" sz="2100" dirty="0">
                <a:solidFill>
                  <a:schemeClr val="bg1"/>
                </a:solidFill>
              </a:rPr>
              <a:t> </a:t>
            </a:r>
            <a:r>
              <a:rPr lang="en-US" sz="2100" b="1" dirty="0">
                <a:solidFill>
                  <a:srgbClr val="93A299"/>
                </a:solidFill>
              </a:rPr>
              <a:t>Immortality</a:t>
            </a:r>
          </a:p>
        </p:txBody>
      </p:sp>
      <p:sp>
        <p:nvSpPr>
          <p:cNvPr id="12" name="Rectangle 11">
            <a:extLst>
              <a:ext uri="{FF2B5EF4-FFF2-40B4-BE49-F238E27FC236}">
                <a16:creationId xmlns:a16="http://schemas.microsoft.com/office/drawing/2014/main" id="{ADD543E8-76FC-487D-BE4C-50F09DC37ADE}"/>
              </a:ext>
            </a:extLst>
          </p:cNvPr>
          <p:cNvSpPr/>
          <p:nvPr/>
        </p:nvSpPr>
        <p:spPr>
          <a:xfrm>
            <a:off x="5833879" y="3339982"/>
            <a:ext cx="4685561" cy="415498"/>
          </a:xfrm>
          <a:prstGeom prst="rect">
            <a:avLst/>
          </a:prstGeom>
        </p:spPr>
        <p:txBody>
          <a:bodyPr wrap="square">
            <a:spAutoFit/>
          </a:bodyPr>
          <a:lstStyle/>
          <a:p>
            <a:pPr algn="ctr"/>
            <a:r>
              <a:rPr lang="en-US" sz="2100" dirty="0"/>
              <a:t>Lily:</a:t>
            </a:r>
            <a:r>
              <a:rPr lang="en-US" sz="2100" dirty="0">
                <a:solidFill>
                  <a:schemeClr val="bg1"/>
                </a:solidFill>
              </a:rPr>
              <a:t> </a:t>
            </a:r>
            <a:r>
              <a:rPr lang="en-US" sz="2100" b="1" dirty="0">
                <a:solidFill>
                  <a:srgbClr val="93A299"/>
                </a:solidFill>
              </a:rPr>
              <a:t>Purity</a:t>
            </a:r>
            <a:r>
              <a:rPr lang="en-US" sz="2100" b="1" dirty="0">
                <a:solidFill>
                  <a:schemeClr val="bg1"/>
                </a:solidFill>
              </a:rPr>
              <a:t> </a:t>
            </a:r>
            <a:r>
              <a:rPr lang="en-US" sz="2100" dirty="0"/>
              <a:t>&amp;</a:t>
            </a:r>
            <a:r>
              <a:rPr lang="en-US" sz="2100" dirty="0">
                <a:solidFill>
                  <a:schemeClr val="bg1"/>
                </a:solidFill>
              </a:rPr>
              <a:t> </a:t>
            </a:r>
            <a:r>
              <a:rPr lang="en-US" sz="2100" b="1" dirty="0">
                <a:solidFill>
                  <a:srgbClr val="93A299"/>
                </a:solidFill>
              </a:rPr>
              <a:t>Resurrection</a:t>
            </a:r>
          </a:p>
        </p:txBody>
      </p:sp>
      <p:pic>
        <p:nvPicPr>
          <p:cNvPr id="16" name="Picture 15">
            <a:extLst>
              <a:ext uri="{FF2B5EF4-FFF2-40B4-BE49-F238E27FC236}">
                <a16:creationId xmlns:a16="http://schemas.microsoft.com/office/drawing/2014/main" id="{CA7148E5-7479-4EE4-B8F2-6BBE4AB4691C}"/>
              </a:ext>
            </a:extLst>
          </p:cNvPr>
          <p:cNvPicPr>
            <a:picLocks noChangeAspect="1"/>
          </p:cNvPicPr>
          <p:nvPr/>
        </p:nvPicPr>
        <p:blipFill rotWithShape="1">
          <a:blip r:embed="rId3"/>
          <a:srcRect b="8436"/>
          <a:stretch/>
        </p:blipFill>
        <p:spPr>
          <a:xfrm>
            <a:off x="1656195" y="1416523"/>
            <a:ext cx="3753331" cy="1889831"/>
          </a:xfrm>
          <a:prstGeom prst="rect">
            <a:avLst/>
          </a:prstGeom>
          <a:ln w="3175" cmpd="sng">
            <a:solidFill>
              <a:schemeClr val="tx1"/>
            </a:solidFill>
          </a:ln>
        </p:spPr>
      </p:pic>
      <p:pic>
        <p:nvPicPr>
          <p:cNvPr id="17" name="Picture 16">
            <a:extLst>
              <a:ext uri="{FF2B5EF4-FFF2-40B4-BE49-F238E27FC236}">
                <a16:creationId xmlns:a16="http://schemas.microsoft.com/office/drawing/2014/main" id="{4F37310D-824B-4FC6-9F53-740BC58E6345}"/>
              </a:ext>
            </a:extLst>
          </p:cNvPr>
          <p:cNvPicPr>
            <a:picLocks noChangeAspect="1"/>
          </p:cNvPicPr>
          <p:nvPr/>
        </p:nvPicPr>
        <p:blipFill rotWithShape="1">
          <a:blip r:embed="rId4"/>
          <a:srcRect t="8024" b="50598"/>
          <a:stretch/>
        </p:blipFill>
        <p:spPr>
          <a:xfrm>
            <a:off x="6202488" y="1416523"/>
            <a:ext cx="4081209" cy="1907773"/>
          </a:xfrm>
          <a:prstGeom prst="rect">
            <a:avLst/>
          </a:prstGeom>
          <a:ln w="3175" cmpd="sng">
            <a:solidFill>
              <a:schemeClr val="tx1"/>
            </a:solidFill>
          </a:ln>
        </p:spPr>
      </p:pic>
      <p:sp>
        <p:nvSpPr>
          <p:cNvPr id="8" name="TextBox 7">
            <a:extLst>
              <a:ext uri="{FF2B5EF4-FFF2-40B4-BE49-F238E27FC236}">
                <a16:creationId xmlns:a16="http://schemas.microsoft.com/office/drawing/2014/main" id="{B602357C-2D36-4E51-B114-EBB573A69E42}"/>
              </a:ext>
            </a:extLst>
          </p:cNvPr>
          <p:cNvSpPr txBox="1"/>
          <p:nvPr/>
        </p:nvSpPr>
        <p:spPr>
          <a:xfrm>
            <a:off x="1829566" y="5854292"/>
            <a:ext cx="3406588" cy="415498"/>
          </a:xfrm>
          <a:prstGeom prst="rect">
            <a:avLst/>
          </a:prstGeom>
          <a:noFill/>
        </p:spPr>
        <p:txBody>
          <a:bodyPr wrap="square" rtlCol="0">
            <a:spAutoFit/>
          </a:bodyPr>
          <a:lstStyle/>
          <a:p>
            <a:pPr algn="ctr"/>
            <a:r>
              <a:rPr lang="en-US" sz="2100" dirty="0"/>
              <a:t>Rose:</a:t>
            </a:r>
            <a:r>
              <a:rPr lang="en-US" sz="2100" dirty="0">
                <a:solidFill>
                  <a:schemeClr val="bg1"/>
                </a:solidFill>
              </a:rPr>
              <a:t> </a:t>
            </a:r>
            <a:r>
              <a:rPr lang="en-US" sz="2100" b="1" dirty="0">
                <a:solidFill>
                  <a:srgbClr val="93A299"/>
                </a:solidFill>
              </a:rPr>
              <a:t>Love</a:t>
            </a:r>
            <a:r>
              <a:rPr lang="en-US" sz="2100" dirty="0">
                <a:solidFill>
                  <a:schemeClr val="bg1"/>
                </a:solidFill>
              </a:rPr>
              <a:t> </a:t>
            </a:r>
            <a:r>
              <a:rPr lang="en-US" sz="2100" dirty="0"/>
              <a:t>&amp;</a:t>
            </a:r>
            <a:r>
              <a:rPr lang="en-US" sz="2100" dirty="0">
                <a:solidFill>
                  <a:schemeClr val="bg1"/>
                </a:solidFill>
              </a:rPr>
              <a:t> </a:t>
            </a:r>
            <a:r>
              <a:rPr lang="en-US" sz="2100" b="1" dirty="0">
                <a:solidFill>
                  <a:srgbClr val="93A299"/>
                </a:solidFill>
              </a:rPr>
              <a:t>Friendship</a:t>
            </a:r>
          </a:p>
        </p:txBody>
      </p:sp>
      <p:sp>
        <p:nvSpPr>
          <p:cNvPr id="9" name="Rectangle 8">
            <a:extLst>
              <a:ext uri="{FF2B5EF4-FFF2-40B4-BE49-F238E27FC236}">
                <a16:creationId xmlns:a16="http://schemas.microsoft.com/office/drawing/2014/main" id="{E023C499-D092-4C59-B58E-100E36484963}"/>
              </a:ext>
            </a:extLst>
          </p:cNvPr>
          <p:cNvSpPr/>
          <p:nvPr/>
        </p:nvSpPr>
        <p:spPr>
          <a:xfrm>
            <a:off x="5833879" y="5854292"/>
            <a:ext cx="4449818" cy="415498"/>
          </a:xfrm>
          <a:prstGeom prst="rect">
            <a:avLst/>
          </a:prstGeom>
        </p:spPr>
        <p:txBody>
          <a:bodyPr wrap="square">
            <a:spAutoFit/>
          </a:bodyPr>
          <a:lstStyle/>
          <a:p>
            <a:pPr algn="ctr"/>
            <a:r>
              <a:rPr lang="en-US" sz="2100" dirty="0"/>
              <a:t>Olive Branch: </a:t>
            </a:r>
            <a:r>
              <a:rPr lang="en-US" sz="2100" b="1" dirty="0">
                <a:solidFill>
                  <a:srgbClr val="93A299"/>
                </a:solidFill>
              </a:rPr>
              <a:t>Peace</a:t>
            </a:r>
            <a:r>
              <a:rPr lang="en-US" sz="2100" dirty="0">
                <a:solidFill>
                  <a:srgbClr val="93A299"/>
                </a:solidFill>
              </a:rPr>
              <a:t> </a:t>
            </a:r>
            <a:r>
              <a:rPr lang="en-US" sz="2100" dirty="0"/>
              <a:t>&amp; </a:t>
            </a:r>
            <a:r>
              <a:rPr lang="en-US" sz="2100" b="1" dirty="0">
                <a:solidFill>
                  <a:srgbClr val="93A299"/>
                </a:solidFill>
              </a:rPr>
              <a:t>Purity</a:t>
            </a:r>
          </a:p>
        </p:txBody>
      </p:sp>
      <p:pic>
        <p:nvPicPr>
          <p:cNvPr id="11" name="Picture 10">
            <a:extLst>
              <a:ext uri="{FF2B5EF4-FFF2-40B4-BE49-F238E27FC236}">
                <a16:creationId xmlns:a16="http://schemas.microsoft.com/office/drawing/2014/main" id="{E900C211-2848-427F-BA26-5FFE5078AC03}"/>
              </a:ext>
            </a:extLst>
          </p:cNvPr>
          <p:cNvPicPr>
            <a:picLocks noChangeAspect="1"/>
          </p:cNvPicPr>
          <p:nvPr/>
        </p:nvPicPr>
        <p:blipFill rotWithShape="1">
          <a:blip r:embed="rId5"/>
          <a:srcRect l="788" t="14584" r="-788" b="1326"/>
          <a:stretch/>
        </p:blipFill>
        <p:spPr>
          <a:xfrm>
            <a:off x="1656195" y="3964460"/>
            <a:ext cx="3781085" cy="1889832"/>
          </a:xfrm>
          <a:prstGeom prst="rect">
            <a:avLst/>
          </a:prstGeom>
          <a:ln w="3175" cmpd="sng">
            <a:solidFill>
              <a:schemeClr val="tx1"/>
            </a:solidFill>
          </a:ln>
        </p:spPr>
      </p:pic>
      <p:pic>
        <p:nvPicPr>
          <p:cNvPr id="15" name="Picture 14">
            <a:extLst>
              <a:ext uri="{FF2B5EF4-FFF2-40B4-BE49-F238E27FC236}">
                <a16:creationId xmlns:a16="http://schemas.microsoft.com/office/drawing/2014/main" id="{4F4F7E7E-F991-4048-B269-6C05399078AE}"/>
              </a:ext>
            </a:extLst>
          </p:cNvPr>
          <p:cNvPicPr>
            <a:picLocks noChangeAspect="1"/>
          </p:cNvPicPr>
          <p:nvPr/>
        </p:nvPicPr>
        <p:blipFill rotWithShape="1">
          <a:blip r:embed="rId6"/>
          <a:srcRect t="1" b="31667"/>
          <a:stretch/>
        </p:blipFill>
        <p:spPr>
          <a:xfrm>
            <a:off x="6202488" y="3950569"/>
            <a:ext cx="3909700" cy="1906839"/>
          </a:xfrm>
          <a:prstGeom prst="rect">
            <a:avLst/>
          </a:prstGeom>
          <a:ln w="3175" cmpd="sng">
            <a:solidFill>
              <a:schemeClr val="tx1"/>
            </a:solidFill>
          </a:ln>
        </p:spPr>
      </p:pic>
      <p:sp>
        <p:nvSpPr>
          <p:cNvPr id="18" name="Title 1">
            <a:extLst>
              <a:ext uri="{FF2B5EF4-FFF2-40B4-BE49-F238E27FC236}">
                <a16:creationId xmlns:a16="http://schemas.microsoft.com/office/drawing/2014/main" id="{905774D9-36F7-4A7A-B1E3-E5E87F9A06EE}"/>
              </a:ext>
            </a:extLst>
          </p:cNvPr>
          <p:cNvSpPr txBox="1">
            <a:spLocks/>
          </p:cNvSpPr>
          <p:nvPr/>
        </p:nvSpPr>
        <p:spPr>
          <a:xfrm>
            <a:off x="804679" y="410920"/>
            <a:ext cx="10058400" cy="145075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Common Symbols: Flowers</a:t>
            </a:r>
          </a:p>
        </p:txBody>
      </p:sp>
    </p:spTree>
    <p:extLst>
      <p:ext uri="{BB962C8B-B14F-4D97-AF65-F5344CB8AC3E}">
        <p14:creationId xmlns:p14="http://schemas.microsoft.com/office/powerpoint/2010/main" val="39670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0288D98B-D496-443A-8924-857C0F2505B6}"/>
              </a:ext>
            </a:extLst>
          </p:cNvPr>
          <p:cNvSpPr txBox="1">
            <a:spLocks/>
          </p:cNvSpPr>
          <p:nvPr/>
        </p:nvSpPr>
        <p:spPr>
          <a:xfrm>
            <a:off x="1301431" y="3599017"/>
            <a:ext cx="3442496" cy="51435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8" indent="0" algn="ctr">
              <a:buNone/>
            </a:pPr>
            <a:r>
              <a:rPr lang="en-US" sz="2100" dirty="0"/>
              <a:t>Dove:</a:t>
            </a:r>
            <a:r>
              <a:rPr lang="en-US" sz="2100" dirty="0">
                <a:solidFill>
                  <a:schemeClr val="bg1"/>
                </a:solidFill>
              </a:rPr>
              <a:t> </a:t>
            </a:r>
            <a:r>
              <a:rPr lang="en-US" sz="2100" b="1" dirty="0">
                <a:solidFill>
                  <a:srgbClr val="93A299"/>
                </a:solidFill>
              </a:rPr>
              <a:t>Peace</a:t>
            </a:r>
            <a:endParaRPr lang="en-US" sz="2100" dirty="0">
              <a:solidFill>
                <a:srgbClr val="93A299"/>
              </a:solidFill>
            </a:endParaRPr>
          </a:p>
        </p:txBody>
      </p:sp>
      <p:sp>
        <p:nvSpPr>
          <p:cNvPr id="9" name="TextBox 8">
            <a:extLst>
              <a:ext uri="{FF2B5EF4-FFF2-40B4-BE49-F238E27FC236}">
                <a16:creationId xmlns:a16="http://schemas.microsoft.com/office/drawing/2014/main" id="{E0A01792-6D9F-4744-9F6A-816643C590BB}"/>
              </a:ext>
            </a:extLst>
          </p:cNvPr>
          <p:cNvSpPr txBox="1"/>
          <p:nvPr/>
        </p:nvSpPr>
        <p:spPr>
          <a:xfrm>
            <a:off x="7426640" y="3549958"/>
            <a:ext cx="3248168" cy="415498"/>
          </a:xfrm>
          <a:prstGeom prst="rect">
            <a:avLst/>
          </a:prstGeom>
          <a:noFill/>
        </p:spPr>
        <p:txBody>
          <a:bodyPr wrap="square" rtlCol="0">
            <a:spAutoFit/>
          </a:bodyPr>
          <a:lstStyle/>
          <a:p>
            <a:pPr algn="ctr"/>
            <a:r>
              <a:rPr lang="en-US" sz="2100" dirty="0"/>
              <a:t>Snake: </a:t>
            </a:r>
            <a:r>
              <a:rPr lang="en-US" sz="2100" b="1" dirty="0">
                <a:solidFill>
                  <a:srgbClr val="93A299"/>
                </a:solidFill>
              </a:rPr>
              <a:t>Eternity</a:t>
            </a:r>
          </a:p>
        </p:txBody>
      </p:sp>
      <p:sp>
        <p:nvSpPr>
          <p:cNvPr id="10" name="TextBox 9">
            <a:extLst>
              <a:ext uri="{FF2B5EF4-FFF2-40B4-BE49-F238E27FC236}">
                <a16:creationId xmlns:a16="http://schemas.microsoft.com/office/drawing/2014/main" id="{9564DD9C-2F72-4343-BAD2-4F619B03D540}"/>
              </a:ext>
            </a:extLst>
          </p:cNvPr>
          <p:cNvSpPr txBox="1"/>
          <p:nvPr/>
        </p:nvSpPr>
        <p:spPr>
          <a:xfrm>
            <a:off x="4079859" y="4079658"/>
            <a:ext cx="3795085" cy="415498"/>
          </a:xfrm>
          <a:prstGeom prst="rect">
            <a:avLst/>
          </a:prstGeom>
          <a:noFill/>
        </p:spPr>
        <p:txBody>
          <a:bodyPr wrap="square" rtlCol="0">
            <a:spAutoFit/>
          </a:bodyPr>
          <a:lstStyle/>
          <a:p>
            <a:pPr algn="ctr"/>
            <a:r>
              <a:rPr lang="en-US" sz="2100" dirty="0"/>
              <a:t>Eagle:</a:t>
            </a:r>
            <a:r>
              <a:rPr lang="en-US" sz="2100" dirty="0">
                <a:solidFill>
                  <a:schemeClr val="bg1"/>
                </a:solidFill>
              </a:rPr>
              <a:t> </a:t>
            </a:r>
            <a:r>
              <a:rPr lang="en-US" sz="2100" b="1" dirty="0">
                <a:solidFill>
                  <a:srgbClr val="93A299"/>
                </a:solidFill>
              </a:rPr>
              <a:t>Rebirth</a:t>
            </a:r>
          </a:p>
        </p:txBody>
      </p:sp>
      <p:pic>
        <p:nvPicPr>
          <p:cNvPr id="12" name="Picture 11">
            <a:extLst>
              <a:ext uri="{FF2B5EF4-FFF2-40B4-BE49-F238E27FC236}">
                <a16:creationId xmlns:a16="http://schemas.microsoft.com/office/drawing/2014/main" id="{041FC9A3-4E31-4659-9A5B-0D3CD047D6CB}"/>
              </a:ext>
            </a:extLst>
          </p:cNvPr>
          <p:cNvPicPr>
            <a:picLocks noChangeAspect="1"/>
          </p:cNvPicPr>
          <p:nvPr/>
        </p:nvPicPr>
        <p:blipFill rotWithShape="1">
          <a:blip r:embed="rId3"/>
          <a:srcRect t="2675" b="55144"/>
          <a:stretch/>
        </p:blipFill>
        <p:spPr>
          <a:xfrm>
            <a:off x="948202" y="1389155"/>
            <a:ext cx="4148954" cy="2165598"/>
          </a:xfrm>
          <a:prstGeom prst="rect">
            <a:avLst/>
          </a:prstGeom>
          <a:ln w="3175" cmpd="sng">
            <a:solidFill>
              <a:schemeClr val="tx1"/>
            </a:solidFill>
          </a:ln>
        </p:spPr>
      </p:pic>
      <p:pic>
        <p:nvPicPr>
          <p:cNvPr id="16" name="Picture 15">
            <a:extLst>
              <a:ext uri="{FF2B5EF4-FFF2-40B4-BE49-F238E27FC236}">
                <a16:creationId xmlns:a16="http://schemas.microsoft.com/office/drawing/2014/main" id="{EB6E586D-EBCA-4E3A-BD89-A7AB4F6E44A6}"/>
              </a:ext>
            </a:extLst>
          </p:cNvPr>
          <p:cNvPicPr>
            <a:picLocks noChangeAspect="1"/>
          </p:cNvPicPr>
          <p:nvPr/>
        </p:nvPicPr>
        <p:blipFill rotWithShape="1">
          <a:blip r:embed="rId4"/>
          <a:srcRect l="14969" r="13426"/>
          <a:stretch/>
        </p:blipFill>
        <p:spPr>
          <a:xfrm>
            <a:off x="3893069" y="4583807"/>
            <a:ext cx="4168666" cy="2088556"/>
          </a:xfrm>
          <a:prstGeom prst="rect">
            <a:avLst/>
          </a:prstGeom>
          <a:ln w="3175" cmpd="sng">
            <a:solidFill>
              <a:schemeClr val="tx1"/>
            </a:solidFill>
          </a:ln>
        </p:spPr>
      </p:pic>
      <p:pic>
        <p:nvPicPr>
          <p:cNvPr id="17" name="Picture 16">
            <a:extLst>
              <a:ext uri="{FF2B5EF4-FFF2-40B4-BE49-F238E27FC236}">
                <a16:creationId xmlns:a16="http://schemas.microsoft.com/office/drawing/2014/main" id="{97796FB6-8325-4B7E-AD98-C00F00D09424}"/>
              </a:ext>
            </a:extLst>
          </p:cNvPr>
          <p:cNvPicPr>
            <a:picLocks noChangeAspect="1"/>
          </p:cNvPicPr>
          <p:nvPr/>
        </p:nvPicPr>
        <p:blipFill rotWithShape="1">
          <a:blip r:embed="rId5"/>
          <a:srcRect l="7222" t="9260" b="21852"/>
          <a:stretch/>
        </p:blipFill>
        <p:spPr>
          <a:xfrm>
            <a:off x="7094846" y="1389155"/>
            <a:ext cx="3911756" cy="2178401"/>
          </a:xfrm>
          <a:prstGeom prst="rect">
            <a:avLst/>
          </a:prstGeom>
          <a:ln w="3175" cmpd="sng">
            <a:solidFill>
              <a:schemeClr val="tx1"/>
            </a:solidFill>
          </a:ln>
        </p:spPr>
      </p:pic>
      <p:sp>
        <p:nvSpPr>
          <p:cNvPr id="13" name="Title 1">
            <a:extLst>
              <a:ext uri="{FF2B5EF4-FFF2-40B4-BE49-F238E27FC236}">
                <a16:creationId xmlns:a16="http://schemas.microsoft.com/office/drawing/2014/main" id="{AC9D7BFE-F5AC-4649-BC44-922F0879F8E0}"/>
              </a:ext>
            </a:extLst>
          </p:cNvPr>
          <p:cNvSpPr txBox="1">
            <a:spLocks/>
          </p:cNvSpPr>
          <p:nvPr/>
        </p:nvSpPr>
        <p:spPr>
          <a:xfrm>
            <a:off x="948202" y="451125"/>
            <a:ext cx="10058400" cy="145075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Common Symbols: Animals</a:t>
            </a:r>
          </a:p>
        </p:txBody>
      </p:sp>
    </p:spTree>
    <p:extLst>
      <p:ext uri="{BB962C8B-B14F-4D97-AF65-F5344CB8AC3E}">
        <p14:creationId xmlns:p14="http://schemas.microsoft.com/office/powerpoint/2010/main" val="101077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F7ACF284-E40D-4340-B28D-432789C0CA30}"/>
              </a:ext>
            </a:extLst>
          </p:cNvPr>
          <p:cNvSpPr>
            <a:spLocks noGrp="1"/>
          </p:cNvSpPr>
          <p:nvPr>
            <p:ph idx="4294967295"/>
          </p:nvPr>
        </p:nvSpPr>
        <p:spPr>
          <a:xfrm>
            <a:off x="736162" y="4493883"/>
            <a:ext cx="3092450" cy="527050"/>
          </a:xfrm>
        </p:spPr>
        <p:txBody>
          <a:bodyPr>
            <a:normAutofit/>
          </a:bodyPr>
          <a:lstStyle/>
          <a:p>
            <a:pPr algn="ctr">
              <a:buNone/>
            </a:pPr>
            <a:r>
              <a:rPr lang="en-US" dirty="0">
                <a:solidFill>
                  <a:schemeClr val="tx1"/>
                </a:solidFill>
              </a:rPr>
              <a:t>Anchor: </a:t>
            </a:r>
            <a:r>
              <a:rPr lang="en-US" b="1" dirty="0">
                <a:solidFill>
                  <a:srgbClr val="93A299"/>
                </a:solidFill>
              </a:rPr>
              <a:t>Hope</a:t>
            </a:r>
            <a:r>
              <a:rPr lang="en-US" dirty="0">
                <a:solidFill>
                  <a:schemeClr val="bg1"/>
                </a:solidFill>
              </a:rPr>
              <a:t> </a:t>
            </a:r>
            <a:r>
              <a:rPr lang="en-US" dirty="0">
                <a:solidFill>
                  <a:schemeClr val="tx1"/>
                </a:solidFill>
              </a:rPr>
              <a:t>&amp; The </a:t>
            </a:r>
            <a:r>
              <a:rPr lang="en-US" b="1" dirty="0">
                <a:solidFill>
                  <a:srgbClr val="93A299"/>
                </a:solidFill>
              </a:rPr>
              <a:t>Sea</a:t>
            </a:r>
          </a:p>
        </p:txBody>
      </p:sp>
      <p:sp>
        <p:nvSpPr>
          <p:cNvPr id="15" name="TextBox 14">
            <a:extLst>
              <a:ext uri="{FF2B5EF4-FFF2-40B4-BE49-F238E27FC236}">
                <a16:creationId xmlns:a16="http://schemas.microsoft.com/office/drawing/2014/main" id="{FFCA5D00-283F-448E-8302-87029316F872}"/>
              </a:ext>
            </a:extLst>
          </p:cNvPr>
          <p:cNvSpPr txBox="1"/>
          <p:nvPr/>
        </p:nvSpPr>
        <p:spPr>
          <a:xfrm>
            <a:off x="4575692" y="5020933"/>
            <a:ext cx="2709979" cy="738664"/>
          </a:xfrm>
          <a:prstGeom prst="rect">
            <a:avLst/>
          </a:prstGeom>
          <a:noFill/>
        </p:spPr>
        <p:txBody>
          <a:bodyPr wrap="square" rtlCol="0">
            <a:spAutoFit/>
          </a:bodyPr>
          <a:lstStyle/>
          <a:p>
            <a:pPr algn="ctr">
              <a:buNone/>
            </a:pPr>
            <a:r>
              <a:rPr lang="en-US" sz="2100" dirty="0"/>
              <a:t>Broken</a:t>
            </a:r>
            <a:r>
              <a:rPr lang="en-US" sz="2100" dirty="0">
                <a:solidFill>
                  <a:schemeClr val="bg1"/>
                </a:solidFill>
              </a:rPr>
              <a:t> </a:t>
            </a:r>
            <a:r>
              <a:rPr lang="en-US" sz="2100" b="1" dirty="0">
                <a:solidFill>
                  <a:srgbClr val="93A299"/>
                </a:solidFill>
              </a:rPr>
              <a:t>Column</a:t>
            </a:r>
            <a:r>
              <a:rPr lang="en-US" sz="2100" dirty="0"/>
              <a:t>: </a:t>
            </a:r>
          </a:p>
          <a:p>
            <a:pPr algn="ctr">
              <a:buNone/>
            </a:pPr>
            <a:r>
              <a:rPr lang="en-US" sz="2100" dirty="0"/>
              <a:t>Life cut</a:t>
            </a:r>
            <a:r>
              <a:rPr lang="en-US" sz="2100" dirty="0">
                <a:solidFill>
                  <a:schemeClr val="bg1"/>
                </a:solidFill>
              </a:rPr>
              <a:t> </a:t>
            </a:r>
            <a:r>
              <a:rPr lang="en-US" sz="2100" b="1" dirty="0">
                <a:solidFill>
                  <a:srgbClr val="93A299"/>
                </a:solidFill>
              </a:rPr>
              <a:t>short</a:t>
            </a:r>
          </a:p>
        </p:txBody>
      </p:sp>
      <p:sp>
        <p:nvSpPr>
          <p:cNvPr id="18" name="Rectangle 17">
            <a:extLst>
              <a:ext uri="{FF2B5EF4-FFF2-40B4-BE49-F238E27FC236}">
                <a16:creationId xmlns:a16="http://schemas.microsoft.com/office/drawing/2014/main" id="{493E6358-33BC-4AC7-B3CD-183B8350B260}"/>
              </a:ext>
            </a:extLst>
          </p:cNvPr>
          <p:cNvSpPr/>
          <p:nvPr/>
        </p:nvSpPr>
        <p:spPr>
          <a:xfrm>
            <a:off x="7945042" y="4441928"/>
            <a:ext cx="3891352" cy="415498"/>
          </a:xfrm>
          <a:prstGeom prst="rect">
            <a:avLst/>
          </a:prstGeom>
        </p:spPr>
        <p:txBody>
          <a:bodyPr wrap="square">
            <a:spAutoFit/>
          </a:bodyPr>
          <a:lstStyle/>
          <a:p>
            <a:pPr algn="ctr">
              <a:buNone/>
            </a:pPr>
            <a:r>
              <a:rPr lang="en-US" sz="2100" dirty="0"/>
              <a:t>Harp/Lyre: </a:t>
            </a:r>
            <a:r>
              <a:rPr lang="en-US" sz="2100" b="1" dirty="0">
                <a:solidFill>
                  <a:srgbClr val="93A299"/>
                </a:solidFill>
              </a:rPr>
              <a:t>Music</a:t>
            </a:r>
            <a:r>
              <a:rPr lang="en-US" sz="2100" dirty="0">
                <a:solidFill>
                  <a:srgbClr val="93A299"/>
                </a:solidFill>
              </a:rPr>
              <a:t> </a:t>
            </a:r>
            <a:r>
              <a:rPr lang="en-US" sz="2100" dirty="0"/>
              <a:t>&amp;</a:t>
            </a:r>
            <a:r>
              <a:rPr lang="en-US" sz="2100" dirty="0">
                <a:solidFill>
                  <a:schemeClr val="bg1"/>
                </a:solidFill>
              </a:rPr>
              <a:t> </a:t>
            </a:r>
            <a:r>
              <a:rPr lang="en-US" sz="2100" b="1" dirty="0">
                <a:solidFill>
                  <a:srgbClr val="93A299"/>
                </a:solidFill>
              </a:rPr>
              <a:t>Musician</a:t>
            </a:r>
          </a:p>
        </p:txBody>
      </p:sp>
      <p:pic>
        <p:nvPicPr>
          <p:cNvPr id="19" name="Picture 18">
            <a:extLst>
              <a:ext uri="{FF2B5EF4-FFF2-40B4-BE49-F238E27FC236}">
                <a16:creationId xmlns:a16="http://schemas.microsoft.com/office/drawing/2014/main" id="{42E19DEE-0CFC-4262-9EB5-BFBEB4CCB340}"/>
              </a:ext>
            </a:extLst>
          </p:cNvPr>
          <p:cNvPicPr>
            <a:picLocks noChangeAspect="1"/>
          </p:cNvPicPr>
          <p:nvPr/>
        </p:nvPicPr>
        <p:blipFill>
          <a:blip r:embed="rId3"/>
          <a:stretch>
            <a:fillRect/>
          </a:stretch>
        </p:blipFill>
        <p:spPr>
          <a:xfrm>
            <a:off x="736162" y="1833003"/>
            <a:ext cx="2709980" cy="2303197"/>
          </a:xfrm>
          <a:prstGeom prst="rect">
            <a:avLst/>
          </a:prstGeom>
          <a:ln w="3175" cmpd="sng">
            <a:solidFill>
              <a:schemeClr val="tx1"/>
            </a:solidFill>
          </a:ln>
        </p:spPr>
      </p:pic>
      <p:pic>
        <p:nvPicPr>
          <p:cNvPr id="20" name="Picture 19">
            <a:extLst>
              <a:ext uri="{FF2B5EF4-FFF2-40B4-BE49-F238E27FC236}">
                <a16:creationId xmlns:a16="http://schemas.microsoft.com/office/drawing/2014/main" id="{E220E766-0445-424B-89F7-A6025B768BE0}"/>
              </a:ext>
            </a:extLst>
          </p:cNvPr>
          <p:cNvPicPr>
            <a:picLocks noChangeAspect="1"/>
          </p:cNvPicPr>
          <p:nvPr/>
        </p:nvPicPr>
        <p:blipFill>
          <a:blip r:embed="rId4"/>
          <a:stretch>
            <a:fillRect/>
          </a:stretch>
        </p:blipFill>
        <p:spPr>
          <a:xfrm>
            <a:off x="4575691" y="1568072"/>
            <a:ext cx="2709980" cy="3289354"/>
          </a:xfrm>
          <a:prstGeom prst="rect">
            <a:avLst/>
          </a:prstGeom>
          <a:ln w="3175" cmpd="sng">
            <a:solidFill>
              <a:schemeClr val="tx1"/>
            </a:solidFill>
          </a:ln>
        </p:spPr>
      </p:pic>
      <p:pic>
        <p:nvPicPr>
          <p:cNvPr id="21" name="Picture 20">
            <a:extLst>
              <a:ext uri="{FF2B5EF4-FFF2-40B4-BE49-F238E27FC236}">
                <a16:creationId xmlns:a16="http://schemas.microsoft.com/office/drawing/2014/main" id="{85EDF559-2B40-474F-AF92-8067A3219C5E}"/>
              </a:ext>
            </a:extLst>
          </p:cNvPr>
          <p:cNvPicPr>
            <a:picLocks noChangeAspect="1"/>
          </p:cNvPicPr>
          <p:nvPr/>
        </p:nvPicPr>
        <p:blipFill>
          <a:blip r:embed="rId5"/>
          <a:stretch>
            <a:fillRect/>
          </a:stretch>
        </p:blipFill>
        <p:spPr>
          <a:xfrm>
            <a:off x="8415220" y="1833003"/>
            <a:ext cx="2950997" cy="2153430"/>
          </a:xfrm>
          <a:prstGeom prst="rect">
            <a:avLst/>
          </a:prstGeom>
          <a:ln w="3175" cmpd="sng">
            <a:solidFill>
              <a:schemeClr val="tx1"/>
            </a:solidFill>
          </a:ln>
        </p:spPr>
      </p:pic>
      <p:sp>
        <p:nvSpPr>
          <p:cNvPr id="9" name="Title 1">
            <a:extLst>
              <a:ext uri="{FF2B5EF4-FFF2-40B4-BE49-F238E27FC236}">
                <a16:creationId xmlns:a16="http://schemas.microsoft.com/office/drawing/2014/main" id="{5DADEAAB-CE77-4321-88B4-9C11E2F051C0}"/>
              </a:ext>
            </a:extLst>
          </p:cNvPr>
          <p:cNvSpPr txBox="1">
            <a:spLocks/>
          </p:cNvSpPr>
          <p:nvPr/>
        </p:nvSpPr>
        <p:spPr>
          <a:xfrm>
            <a:off x="1066800" y="480857"/>
            <a:ext cx="10058400" cy="145075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Common Symbols: Objects</a:t>
            </a:r>
          </a:p>
        </p:txBody>
      </p:sp>
    </p:spTree>
    <p:extLst>
      <p:ext uri="{BB962C8B-B14F-4D97-AF65-F5344CB8AC3E}">
        <p14:creationId xmlns:p14="http://schemas.microsoft.com/office/powerpoint/2010/main" val="346975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5"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2D6FA-FAE8-44EC-84D3-7994BAC8BE36}"/>
              </a:ext>
            </a:extLst>
          </p:cNvPr>
          <p:cNvSpPr>
            <a:spLocks noGrp="1"/>
          </p:cNvSpPr>
          <p:nvPr>
            <p:ph type="title"/>
          </p:nvPr>
        </p:nvSpPr>
        <p:spPr/>
        <p:txBody>
          <a:bodyPr/>
          <a:lstStyle/>
          <a:p>
            <a:r>
              <a:rPr lang="en-US" dirty="0"/>
              <a:t>Step 3: Look For Clues in the Stone</a:t>
            </a:r>
          </a:p>
        </p:txBody>
      </p:sp>
      <p:pic>
        <p:nvPicPr>
          <p:cNvPr id="4" name="Content Placeholder 3">
            <a:extLst>
              <a:ext uri="{FF2B5EF4-FFF2-40B4-BE49-F238E27FC236}">
                <a16:creationId xmlns:a16="http://schemas.microsoft.com/office/drawing/2014/main" id="{734D2743-222E-44CE-A5F4-08D3A20017F3}"/>
              </a:ext>
            </a:extLst>
          </p:cNvPr>
          <p:cNvPicPr>
            <a:picLocks noGrp="1" noChangeAspect="1"/>
          </p:cNvPicPr>
          <p:nvPr>
            <p:ph idx="1"/>
          </p:nvPr>
        </p:nvPicPr>
        <p:blipFill>
          <a:blip r:embed="rId3"/>
          <a:stretch>
            <a:fillRect/>
          </a:stretch>
        </p:blipFill>
        <p:spPr>
          <a:xfrm>
            <a:off x="1255356" y="2369519"/>
            <a:ext cx="4840644" cy="3334801"/>
          </a:xfrm>
          <a:prstGeom prst="rect">
            <a:avLst/>
          </a:prstGeom>
        </p:spPr>
      </p:pic>
      <p:pic>
        <p:nvPicPr>
          <p:cNvPr id="5" name="Picture 4">
            <a:extLst>
              <a:ext uri="{FF2B5EF4-FFF2-40B4-BE49-F238E27FC236}">
                <a16:creationId xmlns:a16="http://schemas.microsoft.com/office/drawing/2014/main" id="{85F4EB7A-7291-4524-971C-32671FDA816A}"/>
              </a:ext>
            </a:extLst>
          </p:cNvPr>
          <p:cNvPicPr>
            <a:picLocks noChangeAspect="1"/>
          </p:cNvPicPr>
          <p:nvPr/>
        </p:nvPicPr>
        <p:blipFill>
          <a:blip r:embed="rId4"/>
          <a:stretch>
            <a:fillRect/>
          </a:stretch>
        </p:blipFill>
        <p:spPr>
          <a:xfrm>
            <a:off x="7400658" y="2034209"/>
            <a:ext cx="3535986" cy="4005419"/>
          </a:xfrm>
          <a:prstGeom prst="rect">
            <a:avLst/>
          </a:prstGeom>
        </p:spPr>
      </p:pic>
    </p:spTree>
    <p:extLst>
      <p:ext uri="{BB962C8B-B14F-4D97-AF65-F5344CB8AC3E}">
        <p14:creationId xmlns:p14="http://schemas.microsoft.com/office/powerpoint/2010/main" val="1277749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EC8C2A-E9F2-4DDB-BA21-F9D7792C4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5045AB-11C2-4FE0-9D14-476D24530ADD}"/>
              </a:ext>
            </a:extLst>
          </p:cNvPr>
          <p:cNvSpPr>
            <a:spLocks noGrp="1"/>
          </p:cNvSpPr>
          <p:nvPr>
            <p:ph type="title"/>
          </p:nvPr>
        </p:nvSpPr>
        <p:spPr>
          <a:xfrm>
            <a:off x="5144679" y="634946"/>
            <a:ext cx="6405063" cy="1450757"/>
          </a:xfrm>
        </p:spPr>
        <p:txBody>
          <a:bodyPr>
            <a:normAutofit/>
          </a:bodyPr>
          <a:lstStyle/>
          <a:p>
            <a:r>
              <a:rPr lang="en-US" dirty="0"/>
              <a:t>Grave Goods</a:t>
            </a:r>
          </a:p>
        </p:txBody>
      </p:sp>
      <p:pic>
        <p:nvPicPr>
          <p:cNvPr id="4" name="Picture 3">
            <a:extLst>
              <a:ext uri="{FF2B5EF4-FFF2-40B4-BE49-F238E27FC236}">
                <a16:creationId xmlns:a16="http://schemas.microsoft.com/office/drawing/2014/main" id="{B10DAEEF-0605-4590-BFFF-476803C9815B}"/>
              </a:ext>
            </a:extLst>
          </p:cNvPr>
          <p:cNvPicPr>
            <a:picLocks noChangeAspect="1"/>
          </p:cNvPicPr>
          <p:nvPr/>
        </p:nvPicPr>
        <p:blipFill rotWithShape="1">
          <a:blip r:embed="rId3"/>
          <a:srcRect t="4219" r="3" b="13662"/>
          <a:stretch/>
        </p:blipFill>
        <p:spPr>
          <a:xfrm>
            <a:off x="633999" y="581098"/>
            <a:ext cx="4020297" cy="2476136"/>
          </a:xfrm>
          <a:prstGeom prst="rect">
            <a:avLst/>
          </a:prstGeom>
        </p:spPr>
      </p:pic>
      <p:cxnSp>
        <p:nvCxnSpPr>
          <p:cNvPr id="12" name="Straight Connector 11">
            <a:extLst>
              <a:ext uri="{FF2B5EF4-FFF2-40B4-BE49-F238E27FC236}">
                <a16:creationId xmlns:a16="http://schemas.microsoft.com/office/drawing/2014/main" id="{AC1AF91A-9F71-4D20-9DB7-FC52570323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247" y="2086188"/>
            <a:ext cx="5852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sign sitting on top of a grass covered field&#10;&#10;Description automatically generated">
            <a:extLst>
              <a:ext uri="{FF2B5EF4-FFF2-40B4-BE49-F238E27FC236}">
                <a16:creationId xmlns:a16="http://schemas.microsoft.com/office/drawing/2014/main" id="{C4E5E63E-B0A0-4414-887C-6F4D88E090FB}"/>
              </a:ext>
            </a:extLst>
          </p:cNvPr>
          <p:cNvPicPr>
            <a:picLocks noChangeAspect="1"/>
          </p:cNvPicPr>
          <p:nvPr/>
        </p:nvPicPr>
        <p:blipFill rotWithShape="1">
          <a:blip r:embed="rId4"/>
          <a:srcRect t="22733" r="-2" b="30303"/>
          <a:stretch/>
        </p:blipFill>
        <p:spPr>
          <a:xfrm>
            <a:off x="633999" y="3218101"/>
            <a:ext cx="4020296" cy="2476136"/>
          </a:xfrm>
          <a:prstGeom prst="rect">
            <a:avLst/>
          </a:prstGeom>
        </p:spPr>
      </p:pic>
      <p:sp>
        <p:nvSpPr>
          <p:cNvPr id="3" name="Content Placeholder 2">
            <a:extLst>
              <a:ext uri="{FF2B5EF4-FFF2-40B4-BE49-F238E27FC236}">
                <a16:creationId xmlns:a16="http://schemas.microsoft.com/office/drawing/2014/main" id="{26E5A5AB-71E5-4E5D-B85D-537E6A191F5B}"/>
              </a:ext>
            </a:extLst>
          </p:cNvPr>
          <p:cNvSpPr>
            <a:spLocks noGrp="1"/>
          </p:cNvSpPr>
          <p:nvPr>
            <p:ph idx="1"/>
          </p:nvPr>
        </p:nvSpPr>
        <p:spPr>
          <a:xfrm>
            <a:off x="5144679" y="2198914"/>
            <a:ext cx="6405063" cy="3670180"/>
          </a:xfrm>
        </p:spPr>
        <p:txBody>
          <a:bodyPr>
            <a:normAutofit/>
          </a:bodyPr>
          <a:lstStyle/>
          <a:p>
            <a:pPr>
              <a:spcAft>
                <a:spcPts val="450"/>
              </a:spcAft>
            </a:pPr>
            <a:r>
              <a:rPr lang="en-US" dirty="0"/>
              <a:t>Grave goods are </a:t>
            </a:r>
            <a:r>
              <a:rPr lang="en-US" b="1" dirty="0">
                <a:solidFill>
                  <a:srgbClr val="93A299"/>
                </a:solidFill>
              </a:rPr>
              <a:t>anything</a:t>
            </a:r>
            <a:r>
              <a:rPr lang="en-US" dirty="0"/>
              <a:t> left behind by those who </a:t>
            </a:r>
            <a:r>
              <a:rPr lang="en-US" b="1" dirty="0">
                <a:solidFill>
                  <a:srgbClr val="93A299"/>
                </a:solidFill>
              </a:rPr>
              <a:t>visit</a:t>
            </a:r>
            <a:r>
              <a:rPr lang="en-US" dirty="0">
                <a:solidFill>
                  <a:srgbClr val="93A299"/>
                </a:solidFill>
              </a:rPr>
              <a:t> </a:t>
            </a:r>
            <a:r>
              <a:rPr lang="en-US" dirty="0"/>
              <a:t>the </a:t>
            </a:r>
            <a:r>
              <a:rPr lang="en-US" b="1" dirty="0">
                <a:solidFill>
                  <a:srgbClr val="93A299"/>
                </a:solidFill>
              </a:rPr>
              <a:t>grave</a:t>
            </a:r>
            <a:r>
              <a:rPr lang="en-US" dirty="0"/>
              <a:t>.</a:t>
            </a:r>
          </a:p>
          <a:p>
            <a:pPr>
              <a:spcAft>
                <a:spcPts val="450"/>
              </a:spcAft>
            </a:pPr>
            <a:r>
              <a:rPr lang="en-US" dirty="0"/>
              <a:t>These items usually carry </a:t>
            </a:r>
            <a:r>
              <a:rPr lang="en-US" b="1" dirty="0">
                <a:solidFill>
                  <a:srgbClr val="93A299"/>
                </a:solidFill>
              </a:rPr>
              <a:t>symbolic</a:t>
            </a:r>
            <a:r>
              <a:rPr lang="en-US" dirty="0"/>
              <a:t> significance.</a:t>
            </a:r>
          </a:p>
        </p:txBody>
      </p:sp>
      <p:sp>
        <p:nvSpPr>
          <p:cNvPr id="14" name="Rectangle 13">
            <a:extLst>
              <a:ext uri="{FF2B5EF4-FFF2-40B4-BE49-F238E27FC236}">
                <a16:creationId xmlns:a16="http://schemas.microsoft.com/office/drawing/2014/main" id="{0529BD59-371E-4F2A-B55E-E6C915F58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31DEEA8-D284-49F0-82B0-06C190505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11384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85C29435-9792-45F0-A075-2B4C351B9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4A3D1E-998A-4F57-9596-6D221EF34DC4}"/>
              </a:ext>
            </a:extLst>
          </p:cNvPr>
          <p:cNvSpPr>
            <a:spLocks noGrp="1"/>
          </p:cNvSpPr>
          <p:nvPr>
            <p:ph type="title"/>
          </p:nvPr>
        </p:nvSpPr>
        <p:spPr>
          <a:xfrm>
            <a:off x="7859485" y="634946"/>
            <a:ext cx="3690257" cy="1450757"/>
          </a:xfrm>
        </p:spPr>
        <p:txBody>
          <a:bodyPr>
            <a:normAutofit/>
          </a:bodyPr>
          <a:lstStyle/>
          <a:p>
            <a:r>
              <a:rPr lang="en-US" dirty="0"/>
              <a:t>Overall Context</a:t>
            </a:r>
          </a:p>
        </p:txBody>
      </p:sp>
      <p:pic>
        <p:nvPicPr>
          <p:cNvPr id="4" name="Picture 3">
            <a:extLst>
              <a:ext uri="{FF2B5EF4-FFF2-40B4-BE49-F238E27FC236}">
                <a16:creationId xmlns:a16="http://schemas.microsoft.com/office/drawing/2014/main" id="{29C927A6-7A05-48CF-8EEA-07C0D9204C07}"/>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633999" y="706109"/>
            <a:ext cx="6909801" cy="5182350"/>
          </a:xfrm>
          <a:prstGeom prst="rect">
            <a:avLst/>
          </a:prstGeom>
        </p:spPr>
      </p:pic>
      <p:cxnSp>
        <p:nvCxnSpPr>
          <p:cNvPr id="18" name="Straight Connector 10">
            <a:extLst>
              <a:ext uri="{FF2B5EF4-FFF2-40B4-BE49-F238E27FC236}">
                <a16:creationId xmlns:a16="http://schemas.microsoft.com/office/drawing/2014/main" id="{C121C1A0-5C13-471E-AD18-BF95767F542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CF3890C-E695-47FA-B172-F918D71049BE}"/>
              </a:ext>
            </a:extLst>
          </p:cNvPr>
          <p:cNvSpPr>
            <a:spLocks noGrp="1"/>
          </p:cNvSpPr>
          <p:nvPr>
            <p:ph idx="1"/>
          </p:nvPr>
        </p:nvSpPr>
        <p:spPr>
          <a:xfrm>
            <a:off x="7859485" y="2198914"/>
            <a:ext cx="3690257" cy="3670180"/>
          </a:xfrm>
        </p:spPr>
        <p:txBody>
          <a:bodyPr>
            <a:normAutofit/>
          </a:bodyPr>
          <a:lstStyle/>
          <a:p>
            <a:pPr marL="257175" lvl="0" indent="-257175" defTabSz="457200">
              <a:spcBef>
                <a:spcPts val="0"/>
              </a:spcBef>
              <a:buFont typeface="Arial"/>
              <a:buChar char="•"/>
            </a:pPr>
            <a:r>
              <a:rPr lang="en-US"/>
              <a:t>How old is the cemetery?</a:t>
            </a:r>
          </a:p>
          <a:p>
            <a:pPr marL="257175" lvl="0" indent="-257175" defTabSz="457200">
              <a:spcBef>
                <a:spcPts val="0"/>
              </a:spcBef>
              <a:buFont typeface="Arial"/>
              <a:buChar char="•"/>
            </a:pPr>
            <a:endParaRPr lang="en-US"/>
          </a:p>
          <a:p>
            <a:pPr marL="257175" lvl="0" indent="-257175" defTabSz="457200">
              <a:spcBef>
                <a:spcPts val="0"/>
              </a:spcBef>
              <a:buFont typeface="Arial"/>
              <a:buChar char="•"/>
            </a:pPr>
            <a:r>
              <a:rPr lang="en-US"/>
              <a:t>Are there any patterns?</a:t>
            </a:r>
          </a:p>
          <a:p>
            <a:pPr marL="0" lvl="0" indent="0" defTabSz="457200">
              <a:spcBef>
                <a:spcPts val="0"/>
              </a:spcBef>
              <a:buNone/>
            </a:pPr>
            <a:r>
              <a:rPr lang="en-US"/>
              <a:t> </a:t>
            </a:r>
          </a:p>
          <a:p>
            <a:pPr marL="257175" lvl="0" indent="-257175" defTabSz="457200">
              <a:spcBef>
                <a:spcPts val="0"/>
              </a:spcBef>
              <a:buFont typeface="Arial"/>
              <a:buChar char="•"/>
            </a:pPr>
            <a:r>
              <a:rPr lang="en-US"/>
              <a:t>How does each marker compare to the surrounding burials?</a:t>
            </a:r>
          </a:p>
          <a:p>
            <a:endParaRPr lang="en-US" dirty="0"/>
          </a:p>
        </p:txBody>
      </p:sp>
      <p:sp>
        <p:nvSpPr>
          <p:cNvPr id="19" name="Rectangle 12">
            <a:extLst>
              <a:ext uri="{FF2B5EF4-FFF2-40B4-BE49-F238E27FC236}">
                <a16:creationId xmlns:a16="http://schemas.microsoft.com/office/drawing/2014/main" id="{ADF03EDA-D3D9-4DFF-9AC8-0D47F349E2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4">
            <a:extLst>
              <a:ext uri="{FF2B5EF4-FFF2-40B4-BE49-F238E27FC236}">
                <a16:creationId xmlns:a16="http://schemas.microsoft.com/office/drawing/2014/main" id="{F20499E1-77D1-46FE-9976-5632BE52F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38618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D89FFB-FEE4-48B1-8154-910472B780D7}"/>
              </a:ext>
            </a:extLst>
          </p:cNvPr>
          <p:cNvPicPr>
            <a:picLocks noChangeAspect="1"/>
          </p:cNvPicPr>
          <p:nvPr/>
        </p:nvPicPr>
        <p:blipFill>
          <a:blip r:embed="rId3"/>
          <a:stretch>
            <a:fillRect/>
          </a:stretch>
        </p:blipFill>
        <p:spPr>
          <a:xfrm>
            <a:off x="3206245" y="329301"/>
            <a:ext cx="5779509" cy="5553937"/>
          </a:xfrm>
          <a:prstGeom prst="rect">
            <a:avLst/>
          </a:prstGeom>
        </p:spPr>
      </p:pic>
    </p:spTree>
    <p:extLst>
      <p:ext uri="{BB962C8B-B14F-4D97-AF65-F5344CB8AC3E}">
        <p14:creationId xmlns:p14="http://schemas.microsoft.com/office/powerpoint/2010/main" val="4096057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B1EC35-E5A0-4937-90BE-AD60247FB1DE}"/>
              </a:ext>
            </a:extLst>
          </p:cNvPr>
          <p:cNvPicPr>
            <a:picLocks noChangeAspect="1"/>
          </p:cNvPicPr>
          <p:nvPr/>
        </p:nvPicPr>
        <p:blipFill>
          <a:blip r:embed="rId3"/>
          <a:stretch>
            <a:fillRect/>
          </a:stretch>
        </p:blipFill>
        <p:spPr>
          <a:xfrm>
            <a:off x="2444179" y="413573"/>
            <a:ext cx="7303641" cy="5492972"/>
          </a:xfrm>
          <a:prstGeom prst="rect">
            <a:avLst/>
          </a:prstGeom>
        </p:spPr>
      </p:pic>
    </p:spTree>
    <p:extLst>
      <p:ext uri="{BB962C8B-B14F-4D97-AF65-F5344CB8AC3E}">
        <p14:creationId xmlns:p14="http://schemas.microsoft.com/office/powerpoint/2010/main" val="1729511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43052B-B5C2-48D1-AA75-E2AD1AC09E49}"/>
              </a:ext>
            </a:extLst>
          </p:cNvPr>
          <p:cNvPicPr>
            <a:picLocks noChangeAspect="1"/>
          </p:cNvPicPr>
          <p:nvPr/>
        </p:nvPicPr>
        <p:blipFill>
          <a:blip r:embed="rId3"/>
          <a:stretch>
            <a:fillRect/>
          </a:stretch>
        </p:blipFill>
        <p:spPr>
          <a:xfrm>
            <a:off x="2249090" y="738129"/>
            <a:ext cx="7693819" cy="4700423"/>
          </a:xfrm>
          <a:prstGeom prst="rect">
            <a:avLst/>
          </a:prstGeom>
        </p:spPr>
      </p:pic>
    </p:spTree>
    <p:extLst>
      <p:ext uri="{BB962C8B-B14F-4D97-AF65-F5344CB8AC3E}">
        <p14:creationId xmlns:p14="http://schemas.microsoft.com/office/powerpoint/2010/main" val="4149128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7B286C-E6DD-4708-9214-9A123BC24FC7}"/>
              </a:ext>
            </a:extLst>
          </p:cNvPr>
          <p:cNvPicPr>
            <a:picLocks noChangeAspect="1"/>
          </p:cNvPicPr>
          <p:nvPr/>
        </p:nvPicPr>
        <p:blipFill>
          <a:blip r:embed="rId3"/>
          <a:stretch>
            <a:fillRect/>
          </a:stretch>
        </p:blipFill>
        <p:spPr>
          <a:xfrm>
            <a:off x="2267321" y="498764"/>
            <a:ext cx="7657357" cy="5228902"/>
          </a:xfrm>
          <a:prstGeom prst="rect">
            <a:avLst/>
          </a:prstGeom>
        </p:spPr>
      </p:pic>
    </p:spTree>
    <p:extLst>
      <p:ext uri="{BB962C8B-B14F-4D97-AF65-F5344CB8AC3E}">
        <p14:creationId xmlns:p14="http://schemas.microsoft.com/office/powerpoint/2010/main" val="524506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23FA1D1-ED29-47BB-B8D1-BFA6EE9F2557}"/>
              </a:ext>
            </a:extLst>
          </p:cNvPr>
          <p:cNvSpPr txBox="1"/>
          <p:nvPr/>
        </p:nvSpPr>
        <p:spPr>
          <a:xfrm>
            <a:off x="1110561" y="2123514"/>
            <a:ext cx="8865030" cy="2610971"/>
          </a:xfrm>
          <a:prstGeom prst="rect">
            <a:avLst/>
          </a:prstGeom>
          <a:noFill/>
        </p:spPr>
        <p:txBody>
          <a:bodyPr wrap="square" rtlCol="0">
            <a:spAutoFit/>
          </a:bodyPr>
          <a:lstStyle/>
          <a:p>
            <a:pPr marL="457200" indent="-457200">
              <a:spcAft>
                <a:spcPts val="450"/>
              </a:spcAft>
              <a:buAutoNum type="arabicPeriod"/>
            </a:pPr>
            <a:r>
              <a:rPr lang="en-US" sz="2100" spc="-8" dirty="0">
                <a:solidFill>
                  <a:srgbClr val="FFFFFF"/>
                </a:solidFill>
              </a:rPr>
              <a:t>Copy the inscription </a:t>
            </a:r>
            <a:r>
              <a:rPr lang="en-US" sz="2100" b="1" spc="-8" dirty="0">
                <a:solidFill>
                  <a:srgbClr val="93A299"/>
                </a:solidFill>
              </a:rPr>
              <a:t>EXACTLY</a:t>
            </a:r>
            <a:r>
              <a:rPr lang="en-US" sz="2100" spc="-8" dirty="0">
                <a:solidFill>
                  <a:srgbClr val="FFFFFF"/>
                </a:solidFill>
              </a:rPr>
              <a:t> as it is written on the  stone. </a:t>
            </a:r>
            <a:r>
              <a:rPr lang="en-US" sz="2100" b="1" spc="-8" dirty="0">
                <a:solidFill>
                  <a:srgbClr val="93A299"/>
                </a:solidFill>
              </a:rPr>
              <a:t>Include</a:t>
            </a:r>
            <a:r>
              <a:rPr lang="en-US" sz="2100" spc="-8" dirty="0">
                <a:solidFill>
                  <a:srgbClr val="93A299"/>
                </a:solidFill>
              </a:rPr>
              <a:t> </a:t>
            </a:r>
            <a:r>
              <a:rPr lang="en-US" sz="2100" spc="-8" dirty="0">
                <a:solidFill>
                  <a:srgbClr val="FFFFFF"/>
                </a:solidFill>
              </a:rPr>
              <a:t>all </a:t>
            </a:r>
            <a:r>
              <a:rPr lang="en-US" sz="2100" b="1" spc="-8" dirty="0">
                <a:solidFill>
                  <a:srgbClr val="93A299"/>
                </a:solidFill>
              </a:rPr>
              <a:t>misspellings</a:t>
            </a:r>
            <a:r>
              <a:rPr lang="en-US" sz="2100" spc="-8" dirty="0">
                <a:solidFill>
                  <a:srgbClr val="FFFFFF"/>
                </a:solidFill>
              </a:rPr>
              <a:t> and reversals.</a:t>
            </a:r>
          </a:p>
          <a:p>
            <a:pPr marL="914400" lvl="1" indent="-457200">
              <a:spcAft>
                <a:spcPts val="450"/>
              </a:spcAft>
              <a:buFont typeface="Arial" panose="020B0604020202020204" pitchFamily="34" charset="0"/>
              <a:buChar char="•"/>
            </a:pPr>
            <a:r>
              <a:rPr lang="en-US" sz="2100" spc="-8" dirty="0">
                <a:solidFill>
                  <a:srgbClr val="FFFFFF"/>
                </a:solidFill>
              </a:rPr>
              <a:t>Copy uppercase as </a:t>
            </a:r>
            <a:r>
              <a:rPr lang="en-US" sz="2100" b="1" spc="-8" dirty="0">
                <a:solidFill>
                  <a:srgbClr val="93A299"/>
                </a:solidFill>
              </a:rPr>
              <a:t>UPPERCASE</a:t>
            </a:r>
            <a:r>
              <a:rPr lang="en-US" sz="2100" spc="-8" dirty="0">
                <a:solidFill>
                  <a:srgbClr val="FFFFFF"/>
                </a:solidFill>
              </a:rPr>
              <a:t> and lowercase as </a:t>
            </a:r>
            <a:r>
              <a:rPr lang="en-US" sz="2100" b="1" spc="-8" dirty="0">
                <a:solidFill>
                  <a:srgbClr val="93A299"/>
                </a:solidFill>
              </a:rPr>
              <a:t>lowercase</a:t>
            </a:r>
            <a:r>
              <a:rPr lang="en-US" sz="2100" spc="-8" dirty="0">
                <a:solidFill>
                  <a:srgbClr val="FFFFFF"/>
                </a:solidFill>
              </a:rPr>
              <a:t>.</a:t>
            </a:r>
          </a:p>
          <a:p>
            <a:pPr marL="914400" lvl="1" indent="-457200">
              <a:spcAft>
                <a:spcPts val="450"/>
              </a:spcAft>
              <a:buFont typeface="Arial" panose="020B0604020202020204" pitchFamily="34" charset="0"/>
              <a:buChar char="•"/>
            </a:pPr>
            <a:r>
              <a:rPr lang="en-US" sz="2100" spc="-8" dirty="0">
                <a:solidFill>
                  <a:srgbClr val="FFFFFF"/>
                </a:solidFill>
              </a:rPr>
              <a:t>Copy all </a:t>
            </a:r>
            <a:r>
              <a:rPr lang="en-US" sz="2100" b="1" spc="-8" dirty="0">
                <a:solidFill>
                  <a:srgbClr val="93A299"/>
                </a:solidFill>
              </a:rPr>
              <a:t>punctuation</a:t>
            </a:r>
            <a:r>
              <a:rPr lang="en-US" sz="2100" spc="-8" dirty="0">
                <a:solidFill>
                  <a:srgbClr val="FFFFFF"/>
                </a:solidFill>
              </a:rPr>
              <a:t>, even if it looks </a:t>
            </a:r>
            <a:r>
              <a:rPr lang="en-US" sz="2100" b="1" spc="-8" dirty="0">
                <a:solidFill>
                  <a:srgbClr val="93A299"/>
                </a:solidFill>
              </a:rPr>
              <a:t>wrong</a:t>
            </a:r>
            <a:r>
              <a:rPr lang="en-US" sz="2100" spc="-8" dirty="0">
                <a:solidFill>
                  <a:srgbClr val="FFFFFF"/>
                </a:solidFill>
              </a:rPr>
              <a:t> to you.</a:t>
            </a:r>
          </a:p>
          <a:p>
            <a:pPr marL="457200" indent="-457200">
              <a:spcAft>
                <a:spcPts val="450"/>
              </a:spcAft>
              <a:buAutoNum type="arabicPeriod"/>
            </a:pPr>
            <a:r>
              <a:rPr lang="en-US" sz="2100" spc="-8" dirty="0">
                <a:solidFill>
                  <a:srgbClr val="FFFFFF"/>
                </a:solidFill>
              </a:rPr>
              <a:t>Use a </a:t>
            </a:r>
            <a:r>
              <a:rPr lang="en-US" sz="2100" b="1" spc="-8" dirty="0">
                <a:solidFill>
                  <a:srgbClr val="93A299"/>
                </a:solidFill>
              </a:rPr>
              <a:t>slash</a:t>
            </a:r>
            <a:r>
              <a:rPr lang="en-US" sz="2100" spc="-8" dirty="0">
                <a:solidFill>
                  <a:srgbClr val="FFFFFF"/>
                </a:solidFill>
              </a:rPr>
              <a:t> “/” to indicate a new line of </a:t>
            </a:r>
            <a:r>
              <a:rPr lang="en-US" sz="2100" b="1" spc="-8" dirty="0">
                <a:solidFill>
                  <a:srgbClr val="93A299"/>
                </a:solidFill>
              </a:rPr>
              <a:t>text</a:t>
            </a:r>
            <a:r>
              <a:rPr lang="en-US" sz="2100" spc="-8" dirty="0">
                <a:solidFill>
                  <a:srgbClr val="FFFFFF"/>
                </a:solidFill>
              </a:rPr>
              <a:t>.</a:t>
            </a:r>
          </a:p>
          <a:p>
            <a:pPr marL="457200" indent="-457200">
              <a:spcAft>
                <a:spcPts val="450"/>
              </a:spcAft>
              <a:buAutoNum type="arabicPeriod"/>
            </a:pPr>
            <a:r>
              <a:rPr lang="en-US" sz="2100" spc="-8" dirty="0">
                <a:solidFill>
                  <a:srgbClr val="FFFFFF"/>
                </a:solidFill>
              </a:rPr>
              <a:t>NEVER </a:t>
            </a:r>
            <a:r>
              <a:rPr lang="en-US" sz="2100" b="1" spc="-8" dirty="0">
                <a:solidFill>
                  <a:srgbClr val="93A299"/>
                </a:solidFill>
              </a:rPr>
              <a:t>guess</a:t>
            </a:r>
            <a:r>
              <a:rPr lang="en-US" sz="2100" spc="-8" dirty="0">
                <a:solidFill>
                  <a:srgbClr val="FFFFFF"/>
                </a:solidFill>
              </a:rPr>
              <a:t> what a word, letter, or number is. If you  don’t know, leave a </a:t>
            </a:r>
            <a:r>
              <a:rPr lang="en-US" sz="2100" b="1" spc="-8" dirty="0">
                <a:solidFill>
                  <a:srgbClr val="93A299"/>
                </a:solidFill>
              </a:rPr>
              <a:t>blank</a:t>
            </a:r>
            <a:r>
              <a:rPr lang="en-US" sz="2100" spc="-8" dirty="0">
                <a:solidFill>
                  <a:srgbClr val="FFFFFF"/>
                </a:solidFill>
              </a:rPr>
              <a:t> space: “_____”</a:t>
            </a:r>
            <a:endParaRPr lang="en-US" sz="2100" dirty="0">
              <a:solidFill>
                <a:schemeClr val="bg1"/>
              </a:solidFill>
            </a:endParaRPr>
          </a:p>
        </p:txBody>
      </p:sp>
      <p:sp>
        <p:nvSpPr>
          <p:cNvPr id="3" name="Title 1">
            <a:extLst>
              <a:ext uri="{FF2B5EF4-FFF2-40B4-BE49-F238E27FC236}">
                <a16:creationId xmlns:a16="http://schemas.microsoft.com/office/drawing/2014/main" id="{585B14E5-8697-4672-8157-AD3AD55C3BE8}"/>
              </a:ext>
            </a:extLst>
          </p:cNvPr>
          <p:cNvSpPr txBox="1">
            <a:spLocks/>
          </p:cNvSpPr>
          <p:nvPr/>
        </p:nvSpPr>
        <p:spPr>
          <a:xfrm>
            <a:off x="1110561" y="908309"/>
            <a:ext cx="6405063" cy="938422"/>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Recording Transcriptions</a:t>
            </a:r>
          </a:p>
        </p:txBody>
      </p:sp>
    </p:spTree>
    <p:extLst>
      <p:ext uri="{BB962C8B-B14F-4D97-AF65-F5344CB8AC3E}">
        <p14:creationId xmlns:p14="http://schemas.microsoft.com/office/powerpoint/2010/main" val="397237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7CFDBC-ABC1-4D08-A5F4-F2572F6BD096}"/>
              </a:ext>
            </a:extLst>
          </p:cNvPr>
          <p:cNvPicPr>
            <a:picLocks noChangeAspect="1"/>
          </p:cNvPicPr>
          <p:nvPr/>
        </p:nvPicPr>
        <p:blipFill>
          <a:blip r:embed="rId3"/>
          <a:stretch>
            <a:fillRect/>
          </a:stretch>
        </p:blipFill>
        <p:spPr>
          <a:xfrm>
            <a:off x="1804329" y="675118"/>
            <a:ext cx="8583342" cy="5507763"/>
          </a:xfrm>
          <a:prstGeom prst="rect">
            <a:avLst/>
          </a:prstGeom>
        </p:spPr>
      </p:pic>
    </p:spTree>
    <p:extLst>
      <p:ext uri="{BB962C8B-B14F-4D97-AF65-F5344CB8AC3E}">
        <p14:creationId xmlns:p14="http://schemas.microsoft.com/office/powerpoint/2010/main" val="3396542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7CFDBC-ABC1-4D08-A5F4-F2572F6BD096}"/>
              </a:ext>
            </a:extLst>
          </p:cNvPr>
          <p:cNvPicPr>
            <a:picLocks noChangeAspect="1"/>
          </p:cNvPicPr>
          <p:nvPr/>
        </p:nvPicPr>
        <p:blipFill>
          <a:blip r:embed="rId3"/>
          <a:stretch>
            <a:fillRect/>
          </a:stretch>
        </p:blipFill>
        <p:spPr>
          <a:xfrm>
            <a:off x="1921294" y="552948"/>
            <a:ext cx="8349411" cy="5357655"/>
          </a:xfrm>
          <a:prstGeom prst="rect">
            <a:avLst/>
          </a:prstGeom>
        </p:spPr>
      </p:pic>
      <p:sp>
        <p:nvSpPr>
          <p:cNvPr id="4" name="Rectangle 3">
            <a:extLst>
              <a:ext uri="{FF2B5EF4-FFF2-40B4-BE49-F238E27FC236}">
                <a16:creationId xmlns:a16="http://schemas.microsoft.com/office/drawing/2014/main" id="{6B99CA67-0796-494B-9550-2879831745A3}"/>
              </a:ext>
            </a:extLst>
          </p:cNvPr>
          <p:cNvSpPr/>
          <p:nvPr/>
        </p:nvSpPr>
        <p:spPr>
          <a:xfrm>
            <a:off x="794597" y="6107827"/>
            <a:ext cx="10889672" cy="477054"/>
          </a:xfrm>
          <a:prstGeom prst="rect">
            <a:avLst/>
          </a:prstGeom>
        </p:spPr>
        <p:txBody>
          <a:bodyPr wrap="square">
            <a:spAutoFit/>
          </a:bodyPr>
          <a:lstStyle/>
          <a:p>
            <a:r>
              <a:rPr lang="en-US" sz="2500" dirty="0">
                <a:solidFill>
                  <a:schemeClr val="bg1"/>
                </a:solidFill>
              </a:rPr>
              <a:t>Joan M. Shaw/Miss You Forever/Sunrise/</a:t>
            </a:r>
            <a:r>
              <a:rPr lang="en-US" sz="2500" dirty="0" err="1">
                <a:solidFill>
                  <a:schemeClr val="bg1"/>
                </a:solidFill>
              </a:rPr>
              <a:t>Janaury</a:t>
            </a:r>
            <a:r>
              <a:rPr lang="en-US" sz="2500" dirty="0">
                <a:solidFill>
                  <a:schemeClr val="bg1"/>
                </a:solidFill>
              </a:rPr>
              <a:t> 10, 1957/Sunset/August 26,2007</a:t>
            </a:r>
          </a:p>
        </p:txBody>
      </p:sp>
    </p:spTree>
    <p:extLst>
      <p:ext uri="{BB962C8B-B14F-4D97-AF65-F5344CB8AC3E}">
        <p14:creationId xmlns:p14="http://schemas.microsoft.com/office/powerpoint/2010/main" val="2673619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29">
            <a:extLst>
              <a:ext uri="{FF2B5EF4-FFF2-40B4-BE49-F238E27FC236}">
                <a16:creationId xmlns:a16="http://schemas.microsoft.com/office/drawing/2014/main" id="{712A178E-0D7D-4286-B6B2-B99A5858D72D}"/>
              </a:ext>
            </a:extLst>
          </p:cNvPr>
          <p:cNvGraphicFramePr>
            <a:graphicFrameLocks noGrp="1"/>
          </p:cNvGraphicFramePr>
          <p:nvPr>
            <p:extLst>
              <p:ext uri="{D42A27DB-BD31-4B8C-83A1-F6EECF244321}">
                <p14:modId xmlns:p14="http://schemas.microsoft.com/office/powerpoint/2010/main" val="3464052436"/>
              </p:ext>
            </p:extLst>
          </p:nvPr>
        </p:nvGraphicFramePr>
        <p:xfrm>
          <a:off x="394448" y="0"/>
          <a:ext cx="11116233" cy="6965342"/>
        </p:xfrm>
        <a:graphic>
          <a:graphicData uri="http://schemas.openxmlformats.org/drawingml/2006/table">
            <a:tbl>
              <a:tblPr firstRow="1" bandRow="1">
                <a:tableStyleId>{2D5ABB26-0587-4C30-8999-92F81FD0307C}</a:tableStyleId>
              </a:tblPr>
              <a:tblGrid>
                <a:gridCol w="2601759">
                  <a:extLst>
                    <a:ext uri="{9D8B030D-6E8A-4147-A177-3AD203B41FA5}">
                      <a16:colId xmlns:a16="http://schemas.microsoft.com/office/drawing/2014/main" val="20000"/>
                    </a:ext>
                  </a:extLst>
                </a:gridCol>
                <a:gridCol w="88650">
                  <a:extLst>
                    <a:ext uri="{9D8B030D-6E8A-4147-A177-3AD203B41FA5}">
                      <a16:colId xmlns:a16="http://schemas.microsoft.com/office/drawing/2014/main" val="20001"/>
                    </a:ext>
                  </a:extLst>
                </a:gridCol>
                <a:gridCol w="1286933">
                  <a:extLst>
                    <a:ext uri="{9D8B030D-6E8A-4147-A177-3AD203B41FA5}">
                      <a16:colId xmlns:a16="http://schemas.microsoft.com/office/drawing/2014/main" val="20002"/>
                    </a:ext>
                  </a:extLst>
                </a:gridCol>
                <a:gridCol w="956235">
                  <a:extLst>
                    <a:ext uri="{9D8B030D-6E8A-4147-A177-3AD203B41FA5}">
                      <a16:colId xmlns:a16="http://schemas.microsoft.com/office/drawing/2014/main" val="20003"/>
                    </a:ext>
                  </a:extLst>
                </a:gridCol>
                <a:gridCol w="537881">
                  <a:extLst>
                    <a:ext uri="{9D8B030D-6E8A-4147-A177-3AD203B41FA5}">
                      <a16:colId xmlns:a16="http://schemas.microsoft.com/office/drawing/2014/main" val="20004"/>
                    </a:ext>
                  </a:extLst>
                </a:gridCol>
                <a:gridCol w="625535">
                  <a:extLst>
                    <a:ext uri="{9D8B030D-6E8A-4147-A177-3AD203B41FA5}">
                      <a16:colId xmlns:a16="http://schemas.microsoft.com/office/drawing/2014/main" val="20005"/>
                    </a:ext>
                  </a:extLst>
                </a:gridCol>
                <a:gridCol w="1524997">
                  <a:extLst>
                    <a:ext uri="{9D8B030D-6E8A-4147-A177-3AD203B41FA5}">
                      <a16:colId xmlns:a16="http://schemas.microsoft.com/office/drawing/2014/main" val="20006"/>
                    </a:ext>
                  </a:extLst>
                </a:gridCol>
                <a:gridCol w="577725">
                  <a:extLst>
                    <a:ext uri="{9D8B030D-6E8A-4147-A177-3AD203B41FA5}">
                      <a16:colId xmlns:a16="http://schemas.microsoft.com/office/drawing/2014/main" val="20007"/>
                    </a:ext>
                  </a:extLst>
                </a:gridCol>
                <a:gridCol w="2916518">
                  <a:extLst>
                    <a:ext uri="{9D8B030D-6E8A-4147-A177-3AD203B41FA5}">
                      <a16:colId xmlns:a16="http://schemas.microsoft.com/office/drawing/2014/main" val="20008"/>
                    </a:ext>
                  </a:extLst>
                </a:gridCol>
              </a:tblGrid>
              <a:tr h="127635">
                <a:tc gridSpan="9">
                  <a:txBody>
                    <a:bodyPr/>
                    <a:lstStyle/>
                    <a:p>
                      <a:pPr marL="73025">
                        <a:lnSpc>
                          <a:spcPct val="100000"/>
                        </a:lnSpc>
                        <a:spcBef>
                          <a:spcPts val="140"/>
                        </a:spcBef>
                      </a:pPr>
                      <a:r>
                        <a:rPr sz="1200" b="1" spc="40" dirty="0">
                          <a:solidFill>
                            <a:srgbClr val="FFFFFF"/>
                          </a:solidFill>
                          <a:latin typeface="Arial"/>
                          <a:cs typeface="Arial"/>
                        </a:rPr>
                        <a:t>FPAN/Florida Historic Cemetery Recording</a:t>
                      </a:r>
                      <a:r>
                        <a:rPr sz="1200" b="1" spc="265" dirty="0">
                          <a:solidFill>
                            <a:srgbClr val="FFFFFF"/>
                          </a:solidFill>
                          <a:latin typeface="Arial"/>
                          <a:cs typeface="Arial"/>
                        </a:rPr>
                        <a:t> </a:t>
                      </a:r>
                      <a:r>
                        <a:rPr sz="1200" b="1" spc="35" dirty="0">
                          <a:solidFill>
                            <a:srgbClr val="FFFFFF"/>
                          </a:solidFill>
                          <a:latin typeface="Arial"/>
                          <a:cs typeface="Arial"/>
                        </a:rPr>
                        <a:t>Project</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8585">
                <a:tc>
                  <a:txBody>
                    <a:bodyPr/>
                    <a:lstStyle/>
                    <a:p>
                      <a:pPr marL="73025">
                        <a:lnSpc>
                          <a:spcPct val="100000"/>
                        </a:lnSpc>
                        <a:spcBef>
                          <a:spcPts val="180"/>
                        </a:spcBef>
                      </a:pPr>
                      <a:r>
                        <a:rPr sz="1200" dirty="0">
                          <a:latin typeface="Arial"/>
                          <a:cs typeface="Arial"/>
                        </a:rPr>
                        <a:t>Project</a:t>
                      </a:r>
                      <a:r>
                        <a:rPr sz="1200" spc="-10" dirty="0">
                          <a:latin typeface="Arial"/>
                          <a:cs typeface="Arial"/>
                        </a:rPr>
                        <a:t> </a:t>
                      </a:r>
                      <a:r>
                        <a:rPr sz="1200" dirty="0">
                          <a:latin typeface="Arial"/>
                          <a:cs typeface="Arial"/>
                        </a:rPr>
                        <a:t>#</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4">
                  <a:txBody>
                    <a:bodyPr/>
                    <a:lstStyle/>
                    <a:p>
                      <a:pPr marL="71120">
                        <a:lnSpc>
                          <a:spcPct val="100000"/>
                        </a:lnSpc>
                        <a:spcBef>
                          <a:spcPts val="180"/>
                        </a:spcBef>
                      </a:pPr>
                      <a:r>
                        <a:rPr sz="1200" spc="-5" dirty="0">
                          <a:latin typeface="Arial"/>
                          <a:cs typeface="Arial"/>
                        </a:rPr>
                        <a:t>Date (DD/MM/YY)</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0"/>
                        </a:spcBef>
                      </a:pPr>
                      <a:r>
                        <a:rPr sz="1200" spc="-5" dirty="0">
                          <a:latin typeface="Arial"/>
                          <a:cs typeface="Arial"/>
                        </a:rPr>
                        <a:t>Surveyor Initials: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0"/>
                        </a:spcBef>
                      </a:pPr>
                      <a:r>
                        <a:rPr sz="1200" dirty="0">
                          <a:latin typeface="Arial"/>
                          <a:cs typeface="Arial"/>
                        </a:rPr>
                        <a:t>FS#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154608">
                <a:tc gridSpan="4">
                  <a:txBody>
                    <a:bodyPr/>
                    <a:lstStyle/>
                    <a:p>
                      <a:pPr marL="73025">
                        <a:lnSpc>
                          <a:spcPct val="100000"/>
                        </a:lnSpc>
                        <a:spcBef>
                          <a:spcPts val="615"/>
                        </a:spcBef>
                      </a:pPr>
                      <a:r>
                        <a:rPr sz="1200" spc="-5" dirty="0">
                          <a:latin typeface="Arial"/>
                          <a:cs typeface="Arial"/>
                        </a:rPr>
                        <a:t>Cemetery</a:t>
                      </a:r>
                      <a:r>
                        <a:rPr sz="1200" spc="-10" dirty="0">
                          <a:latin typeface="Arial"/>
                          <a:cs typeface="Arial"/>
                        </a:rPr>
                        <a:t> </a:t>
                      </a:r>
                      <a:r>
                        <a:rPr sz="1200" spc="-5" dirty="0">
                          <a:latin typeface="Arial"/>
                          <a:cs typeface="Arial"/>
                        </a:rPr>
                        <a:t>Name:</a:t>
                      </a:r>
                      <a:endParaRPr sz="1200">
                        <a:latin typeface="Arial"/>
                        <a:cs typeface="Arial"/>
                      </a:endParaRP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marL="71120">
                        <a:lnSpc>
                          <a:spcPct val="100000"/>
                        </a:lnSpc>
                        <a:spcBef>
                          <a:spcPts val="615"/>
                        </a:spcBef>
                      </a:pPr>
                      <a:r>
                        <a:rPr sz="1200" dirty="0">
                          <a:latin typeface="Arial"/>
                          <a:cs typeface="Arial"/>
                        </a:rPr>
                        <a:t>GPS:</a:t>
                      </a: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09061">
                <a:tc gridSpan="2">
                  <a:txBody>
                    <a:bodyPr/>
                    <a:lstStyle/>
                    <a:p>
                      <a:pPr marL="73025">
                        <a:lnSpc>
                          <a:spcPct val="100000"/>
                        </a:lnSpc>
                        <a:spcBef>
                          <a:spcPts val="185"/>
                        </a:spcBef>
                      </a:pPr>
                      <a:r>
                        <a:rPr sz="1200" spc="-5" dirty="0">
                          <a:latin typeface="Arial"/>
                          <a:cs typeface="Arial"/>
                        </a:rPr>
                        <a:t>Section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Row</a:t>
                      </a:r>
                      <a:r>
                        <a:rPr sz="1200" spc="-20" dirty="0">
                          <a:latin typeface="Arial"/>
                          <a:cs typeface="Arial"/>
                        </a:rPr>
                        <a:t>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3">
                  <a:txBody>
                    <a:bodyPr/>
                    <a:lstStyle/>
                    <a:p>
                      <a:pPr marL="71120">
                        <a:lnSpc>
                          <a:spcPct val="100000"/>
                        </a:lnSpc>
                        <a:spcBef>
                          <a:spcPts val="185"/>
                        </a:spcBef>
                      </a:pPr>
                      <a:r>
                        <a:rPr sz="1200" spc="-5" dirty="0">
                          <a:latin typeface="Arial"/>
                          <a:cs typeface="Arial"/>
                        </a:rPr>
                        <a:t>Grave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Orientation </a:t>
                      </a:r>
                      <a:r>
                        <a:rPr sz="1200" spc="-10" dirty="0">
                          <a:latin typeface="Arial"/>
                          <a:cs typeface="Arial"/>
                        </a:rPr>
                        <a:t>(E/W </a:t>
                      </a:r>
                      <a:r>
                        <a:rPr sz="1200" spc="-5" dirty="0">
                          <a:latin typeface="Arial"/>
                          <a:cs typeface="Arial"/>
                        </a:rPr>
                        <a:t>or N/S,</a:t>
                      </a:r>
                      <a:r>
                        <a:rPr sz="1200" spc="20" dirty="0">
                          <a:latin typeface="Arial"/>
                          <a:cs typeface="Arial"/>
                        </a:rPr>
                        <a:t> </a:t>
                      </a:r>
                      <a:r>
                        <a:rPr sz="1200" spc="-5" dirty="0">
                          <a:latin typeface="Arial"/>
                          <a:cs typeface="Arial"/>
                        </a:rPr>
                        <a:t>etc.):</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3"/>
                  </a:ext>
                </a:extLst>
              </a:tr>
              <a:tr h="108585">
                <a:tc gridSpan="9">
                  <a:txBody>
                    <a:bodyPr/>
                    <a:lstStyle/>
                    <a:p>
                      <a:pPr marL="73025">
                        <a:lnSpc>
                          <a:spcPct val="100000"/>
                        </a:lnSpc>
                        <a:spcBef>
                          <a:spcPts val="180"/>
                        </a:spcBef>
                      </a:pPr>
                      <a:r>
                        <a:rPr sz="1200" dirty="0">
                          <a:latin typeface="Arial"/>
                          <a:cs typeface="Arial"/>
                        </a:rPr>
                        <a:t>Photo</a:t>
                      </a:r>
                      <a:r>
                        <a:rPr sz="1200" spc="-5" dirty="0">
                          <a:latin typeface="Arial"/>
                          <a:cs typeface="Arial"/>
                        </a:rPr>
                        <a:t> #’s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06680">
                <a:tc gridSpan="9">
                  <a:txBody>
                    <a:bodyPr/>
                    <a:lstStyle/>
                    <a:p>
                      <a:pPr marL="2052955">
                        <a:lnSpc>
                          <a:spcPct val="100000"/>
                        </a:lnSpc>
                        <a:spcBef>
                          <a:spcPts val="160"/>
                        </a:spcBef>
                      </a:pPr>
                      <a:r>
                        <a:rPr sz="1200" spc="-5" dirty="0">
                          <a:latin typeface="Arial"/>
                          <a:cs typeface="Arial"/>
                        </a:rPr>
                        <a:t>Inscription (use </a:t>
                      </a:r>
                      <a:r>
                        <a:rPr sz="1200" spc="-10" dirty="0">
                          <a:latin typeface="Arial"/>
                          <a:cs typeface="Arial"/>
                        </a:rPr>
                        <a:t>back </a:t>
                      </a:r>
                      <a:r>
                        <a:rPr sz="1200" spc="-5" dirty="0">
                          <a:latin typeface="Arial"/>
                          <a:cs typeface="Arial"/>
                        </a:rPr>
                        <a:t>for </a:t>
                      </a:r>
                      <a:r>
                        <a:rPr sz="1200" dirty="0">
                          <a:latin typeface="Arial"/>
                          <a:cs typeface="Arial"/>
                        </a:rPr>
                        <a:t>more </a:t>
                      </a:r>
                      <a:r>
                        <a:rPr sz="1200" spc="-5" dirty="0">
                          <a:latin typeface="Arial"/>
                          <a:cs typeface="Arial"/>
                        </a:rPr>
                        <a:t>space, indicate here </a:t>
                      </a:r>
                      <a:r>
                        <a:rPr sz="1200" spc="-10" dirty="0">
                          <a:latin typeface="Arial"/>
                          <a:cs typeface="Arial"/>
                        </a:rPr>
                        <a:t>if back is</a:t>
                      </a:r>
                      <a:r>
                        <a:rPr sz="1200" spc="50" dirty="0">
                          <a:latin typeface="Arial"/>
                          <a:cs typeface="Arial"/>
                        </a:rPr>
                        <a:t> </a:t>
                      </a:r>
                      <a:r>
                        <a:rPr sz="1200" spc="-5" dirty="0">
                          <a:latin typeface="Arial"/>
                          <a:cs typeface="Arial"/>
                        </a:rPr>
                        <a:t>used)</a:t>
                      </a:r>
                      <a:endParaRPr sz="1200">
                        <a:latin typeface="Arial"/>
                        <a:cs typeface="Arial"/>
                      </a:endParaRPr>
                    </a:p>
                  </a:txBody>
                  <a:tcPr marL="0" marR="0" marT="152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310828">
                <a:tc gridSpan="9">
                  <a:txBody>
                    <a:bodyPr/>
                    <a:lstStyle/>
                    <a:p>
                      <a:pPr marL="191770">
                        <a:lnSpc>
                          <a:spcPct val="100000"/>
                        </a:lnSpc>
                        <a:spcBef>
                          <a:spcPts val="760"/>
                        </a:spcBef>
                      </a:pPr>
                      <a:r>
                        <a:rPr sz="1200" b="1" spc="-5" dirty="0">
                          <a:solidFill>
                            <a:srgbClr val="FF0000"/>
                          </a:solidFill>
                          <a:latin typeface="Arial"/>
                          <a:cs typeface="Arial"/>
                        </a:rPr>
                        <a:t>Joan </a:t>
                      </a:r>
                      <a:r>
                        <a:rPr sz="1200" b="1" dirty="0">
                          <a:solidFill>
                            <a:srgbClr val="FF0000"/>
                          </a:solidFill>
                          <a:latin typeface="Arial"/>
                          <a:cs typeface="Arial"/>
                        </a:rPr>
                        <a:t>M. Shaw/Miss You Forever/Sunrise/Janaury </a:t>
                      </a:r>
                      <a:r>
                        <a:rPr sz="1200" b="1" spc="-5" dirty="0">
                          <a:solidFill>
                            <a:srgbClr val="FF0000"/>
                          </a:solidFill>
                          <a:latin typeface="Arial"/>
                          <a:cs typeface="Arial"/>
                        </a:rPr>
                        <a:t>10, 1957/Sunset/August</a:t>
                      </a:r>
                      <a:r>
                        <a:rPr sz="1200" b="1" spc="-45" dirty="0">
                          <a:solidFill>
                            <a:srgbClr val="FF0000"/>
                          </a:solidFill>
                          <a:latin typeface="Arial"/>
                          <a:cs typeface="Arial"/>
                        </a:rPr>
                        <a:t> </a:t>
                      </a:r>
                      <a:r>
                        <a:rPr sz="1200" b="1" spc="-5" dirty="0">
                          <a:solidFill>
                            <a:srgbClr val="FF0000"/>
                          </a:solidFill>
                          <a:latin typeface="Arial"/>
                          <a:cs typeface="Arial"/>
                        </a:rPr>
                        <a:t>26,2007</a:t>
                      </a:r>
                      <a:endParaRPr sz="1200" b="1" dirty="0">
                        <a:latin typeface="Arial"/>
                        <a:cs typeface="Arial"/>
                      </a:endParaRPr>
                    </a:p>
                  </a:txBody>
                  <a:tcPr marL="0" marR="0" marT="723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7635">
                <a:tc gridSpan="9">
                  <a:txBody>
                    <a:bodyPr/>
                    <a:lstStyle/>
                    <a:p>
                      <a:pPr marL="73025">
                        <a:lnSpc>
                          <a:spcPct val="100000"/>
                        </a:lnSpc>
                        <a:spcBef>
                          <a:spcPts val="140"/>
                        </a:spcBef>
                      </a:pPr>
                      <a:r>
                        <a:rPr sz="1200" b="1" spc="30" dirty="0">
                          <a:solidFill>
                            <a:srgbClr val="FFFFFF"/>
                          </a:solidFill>
                          <a:latin typeface="Arial"/>
                          <a:cs typeface="Arial"/>
                        </a:rPr>
                        <a:t>Type </a:t>
                      </a:r>
                      <a:r>
                        <a:rPr sz="1200" b="1" spc="20" dirty="0">
                          <a:solidFill>
                            <a:srgbClr val="FFFFFF"/>
                          </a:solidFill>
                          <a:latin typeface="Arial"/>
                          <a:cs typeface="Arial"/>
                        </a:rPr>
                        <a:t>of </a:t>
                      </a:r>
                      <a:r>
                        <a:rPr sz="1200" b="1" spc="35" dirty="0">
                          <a:solidFill>
                            <a:srgbClr val="FFFFFF"/>
                          </a:solidFill>
                          <a:latin typeface="Arial"/>
                          <a:cs typeface="Arial"/>
                        </a:rPr>
                        <a:t>Marker </a:t>
                      </a:r>
                      <a:r>
                        <a:rPr sz="1200" b="1" spc="40" dirty="0">
                          <a:solidFill>
                            <a:srgbClr val="FFFFFF"/>
                          </a:solidFill>
                          <a:latin typeface="Arial"/>
                          <a:cs typeface="Arial"/>
                        </a:rPr>
                        <a:t>(check multiple </a:t>
                      </a:r>
                      <a:r>
                        <a:rPr sz="1200" b="1" spc="20" dirty="0">
                          <a:solidFill>
                            <a:srgbClr val="FFFFFF"/>
                          </a:solidFill>
                          <a:latin typeface="Arial"/>
                          <a:cs typeface="Arial"/>
                        </a:rPr>
                        <a:t>if</a:t>
                      </a:r>
                      <a:r>
                        <a:rPr sz="1200" b="1" spc="105" dirty="0">
                          <a:solidFill>
                            <a:srgbClr val="FFFFFF"/>
                          </a:solidFill>
                          <a:latin typeface="Arial"/>
                          <a:cs typeface="Arial"/>
                        </a:rPr>
                        <a:t> </a:t>
                      </a:r>
                      <a:r>
                        <a:rPr sz="1200" b="1" spc="35" dirty="0">
                          <a:solidFill>
                            <a:srgbClr val="FFFFFF"/>
                          </a:solidFill>
                          <a:latin typeface="Arial"/>
                          <a:cs typeface="Arial"/>
                        </a:rPr>
                        <a:t>needed)</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510732">
                <a:tc gridSpan="3">
                  <a:txBody>
                    <a:bodyPr/>
                    <a:lstStyle/>
                    <a:p>
                      <a:pPr marL="219075" marR="1165225">
                        <a:lnSpc>
                          <a:spcPct val="100000"/>
                        </a:lnSpc>
                        <a:spcBef>
                          <a:spcPts val="320"/>
                        </a:spcBef>
                      </a:pPr>
                      <a:r>
                        <a:rPr sz="1200" spc="-5" dirty="0">
                          <a:latin typeface="Arial"/>
                          <a:cs typeface="Arial"/>
                        </a:rPr>
                        <a:t>Above Ground</a:t>
                      </a:r>
                      <a:r>
                        <a:rPr sz="1200" spc="-50" dirty="0">
                          <a:latin typeface="Arial"/>
                          <a:cs typeface="Arial"/>
                        </a:rPr>
                        <a:t> </a:t>
                      </a:r>
                      <a:r>
                        <a:rPr sz="1200" spc="-5" dirty="0">
                          <a:latin typeface="Arial"/>
                          <a:cs typeface="Arial"/>
                        </a:rPr>
                        <a:t>Vault  </a:t>
                      </a:r>
                      <a:r>
                        <a:rPr lang="en-US" sz="1200" spc="-5" dirty="0">
                          <a:latin typeface="Arial"/>
                          <a:cs typeface="Arial"/>
                        </a:rPr>
                        <a:t>  </a:t>
                      </a:r>
                    </a:p>
                    <a:p>
                      <a:pPr marL="219075" marR="1165225">
                        <a:lnSpc>
                          <a:spcPct val="100000"/>
                        </a:lnSpc>
                        <a:spcBef>
                          <a:spcPts val="320"/>
                        </a:spcBef>
                      </a:pPr>
                      <a:r>
                        <a:rPr sz="1200" spc="-5" dirty="0">
                          <a:latin typeface="Arial"/>
                          <a:cs typeface="Arial"/>
                        </a:rPr>
                        <a:t>Cradle</a:t>
                      </a:r>
                      <a:endParaRPr sz="1200" dirty="0">
                        <a:latin typeface="Arial"/>
                        <a:cs typeface="Arial"/>
                      </a:endParaRPr>
                    </a:p>
                    <a:p>
                      <a:pPr marL="219075" marR="1271270">
                        <a:lnSpc>
                          <a:spcPct val="100000"/>
                        </a:lnSpc>
                        <a:spcBef>
                          <a:spcPts val="15"/>
                        </a:spcBef>
                      </a:pPr>
                      <a:r>
                        <a:rPr sz="1200" spc="-5" dirty="0">
                          <a:latin typeface="Arial"/>
                          <a:cs typeface="Arial"/>
                        </a:rPr>
                        <a:t>Government</a:t>
                      </a:r>
                      <a:r>
                        <a:rPr sz="1200" spc="-50" dirty="0">
                          <a:latin typeface="Arial"/>
                          <a:cs typeface="Arial"/>
                        </a:rPr>
                        <a:t> </a:t>
                      </a:r>
                      <a:r>
                        <a:rPr sz="1200" spc="-5" dirty="0">
                          <a:latin typeface="Arial"/>
                          <a:cs typeface="Arial"/>
                        </a:rPr>
                        <a:t>Issue  </a:t>
                      </a:r>
                      <a:r>
                        <a:rPr lang="en-US" sz="1200" spc="-5" dirty="0">
                          <a:latin typeface="Arial"/>
                          <a:cs typeface="Arial"/>
                        </a:rPr>
                        <a:t>   </a:t>
                      </a:r>
                    </a:p>
                    <a:p>
                      <a:pPr marL="219075" marR="1271270">
                        <a:lnSpc>
                          <a:spcPct val="100000"/>
                        </a:lnSpc>
                        <a:spcBef>
                          <a:spcPts val="15"/>
                        </a:spcBef>
                      </a:pPr>
                      <a:r>
                        <a:rPr sz="1200" spc="-5" dirty="0">
                          <a:latin typeface="Arial"/>
                          <a:cs typeface="Arial"/>
                        </a:rPr>
                        <a:t>Ground Marker</a:t>
                      </a:r>
                      <a:endParaRPr sz="1200" dirty="0">
                        <a:latin typeface="Arial"/>
                        <a:cs typeface="Arial"/>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a:lnSpc>
                          <a:spcPct val="100000"/>
                        </a:lnSpc>
                        <a:spcBef>
                          <a:spcPts val="459"/>
                        </a:spcBef>
                      </a:pPr>
                      <a:r>
                        <a:rPr sz="1200" spc="-5" dirty="0">
                          <a:latin typeface="Arial"/>
                          <a:cs typeface="Arial"/>
                        </a:rPr>
                        <a:t>Handmade</a:t>
                      </a:r>
                      <a:endParaRPr sz="1200" dirty="0">
                        <a:latin typeface="Arial"/>
                        <a:cs typeface="Arial"/>
                      </a:endParaRPr>
                    </a:p>
                    <a:p>
                      <a:pPr marL="219075">
                        <a:lnSpc>
                          <a:spcPct val="100000"/>
                        </a:lnSpc>
                        <a:spcBef>
                          <a:spcPts val="145"/>
                        </a:spcBef>
                      </a:pPr>
                      <a:r>
                        <a:rPr sz="1200" spc="-5" dirty="0">
                          <a:latin typeface="Arial"/>
                          <a:cs typeface="Arial"/>
                        </a:rPr>
                        <a:t>In-ground</a:t>
                      </a:r>
                      <a:r>
                        <a:rPr sz="1200" spc="-10" dirty="0">
                          <a:latin typeface="Arial"/>
                          <a:cs typeface="Arial"/>
                        </a:rPr>
                        <a:t> </a:t>
                      </a:r>
                      <a:r>
                        <a:rPr sz="1200" spc="-5" dirty="0">
                          <a:latin typeface="Arial"/>
                          <a:cs typeface="Arial"/>
                        </a:rPr>
                        <a:t>Vault</a:t>
                      </a:r>
                      <a:endParaRPr sz="1200" dirty="0">
                        <a:latin typeface="Arial"/>
                        <a:cs typeface="Arial"/>
                      </a:endParaRPr>
                    </a:p>
                    <a:p>
                      <a:pPr marL="219075" marR="1812289">
                        <a:lnSpc>
                          <a:spcPct val="100000"/>
                        </a:lnSpc>
                        <a:spcBef>
                          <a:spcPts val="15"/>
                        </a:spcBef>
                      </a:pPr>
                      <a:r>
                        <a:rPr sz="1200" spc="-5" dirty="0">
                          <a:latin typeface="Arial"/>
                          <a:cs typeface="Arial"/>
                        </a:rPr>
                        <a:t>Ledger  </a:t>
                      </a:r>
                      <a:r>
                        <a:rPr lang="en-US" sz="1200" spc="-5" dirty="0">
                          <a:latin typeface="Arial"/>
                          <a:cs typeface="Arial"/>
                        </a:rPr>
                        <a:t>                   </a:t>
                      </a:r>
                    </a:p>
                    <a:p>
                      <a:pPr marL="219075" marR="1812289">
                        <a:lnSpc>
                          <a:spcPct val="100000"/>
                        </a:lnSpc>
                        <a:spcBef>
                          <a:spcPts val="15"/>
                        </a:spcBef>
                      </a:pPr>
                      <a:r>
                        <a:rPr sz="1200" dirty="0">
                          <a:latin typeface="Arial"/>
                          <a:cs typeface="Arial"/>
                        </a:rPr>
                        <a:t>M</a:t>
                      </a:r>
                      <a:r>
                        <a:rPr sz="1200" spc="-5" dirty="0">
                          <a:latin typeface="Arial"/>
                          <a:cs typeface="Arial"/>
                        </a:rPr>
                        <a:t>a</a:t>
                      </a:r>
                      <a:r>
                        <a:rPr sz="1200" dirty="0">
                          <a:latin typeface="Arial"/>
                          <a:cs typeface="Arial"/>
                        </a:rPr>
                        <a:t>us</a:t>
                      </a:r>
                      <a:r>
                        <a:rPr sz="1200" spc="5" dirty="0">
                          <a:latin typeface="Arial"/>
                          <a:cs typeface="Arial"/>
                        </a:rPr>
                        <a:t>o</a:t>
                      </a:r>
                      <a:r>
                        <a:rPr sz="1200" spc="-5" dirty="0">
                          <a:latin typeface="Arial"/>
                          <a:cs typeface="Arial"/>
                        </a:rPr>
                        <a:t>l</a:t>
                      </a:r>
                      <a:r>
                        <a:rPr sz="1200" dirty="0">
                          <a:latin typeface="Arial"/>
                          <a:cs typeface="Arial"/>
                        </a:rPr>
                        <a:t>e</a:t>
                      </a:r>
                      <a:r>
                        <a:rPr sz="1200" spc="-5" dirty="0">
                          <a:latin typeface="Arial"/>
                          <a:cs typeface="Arial"/>
                        </a:rPr>
                        <a:t>u</a:t>
                      </a:r>
                      <a:r>
                        <a:rPr sz="1200" dirty="0">
                          <a:latin typeface="Arial"/>
                          <a:cs typeface="Arial"/>
                        </a:rPr>
                        <a:t>m</a:t>
                      </a:r>
                    </a:p>
                  </a:txBody>
                  <a:tcPr marL="0" marR="0" marT="438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19075" marR="670560" algn="just">
                        <a:lnSpc>
                          <a:spcPct val="100000"/>
                        </a:lnSpc>
                        <a:spcBef>
                          <a:spcPts val="310"/>
                        </a:spcBef>
                      </a:pPr>
                      <a:r>
                        <a:rPr sz="1200" spc="-5" dirty="0">
                          <a:latin typeface="Arial"/>
                          <a:cs typeface="Arial"/>
                        </a:rPr>
                        <a:t>Metal</a:t>
                      </a:r>
                      <a:r>
                        <a:rPr lang="en-US" sz="1200" spc="-80" dirty="0">
                          <a:latin typeface="Arial"/>
                          <a:cs typeface="Arial"/>
                        </a:rPr>
                        <a:t>  </a:t>
                      </a:r>
                      <a:r>
                        <a:rPr sz="1200" dirty="0">
                          <a:latin typeface="Arial"/>
                          <a:cs typeface="Arial"/>
                        </a:rPr>
                        <a:t>Temporary  </a:t>
                      </a:r>
                      <a:r>
                        <a:rPr sz="1200" spc="-5" dirty="0">
                          <a:latin typeface="Arial"/>
                          <a:cs typeface="Arial"/>
                        </a:rPr>
                        <a:t>Obelisk/Monolith  </a:t>
                      </a:r>
                      <a:r>
                        <a:rPr lang="en-US" sz="1200" spc="-5" dirty="0">
                          <a:latin typeface="Arial"/>
                          <a:cs typeface="Arial"/>
                        </a:rPr>
                        <a:t>   </a:t>
                      </a:r>
                      <a:r>
                        <a:rPr sz="1200" spc="-5" dirty="0">
                          <a:latin typeface="Arial"/>
                          <a:cs typeface="Arial"/>
                        </a:rPr>
                        <a:t>Table</a:t>
                      </a:r>
                      <a:r>
                        <a:rPr sz="1200" spc="-15" dirty="0">
                          <a:latin typeface="Arial"/>
                          <a:cs typeface="Arial"/>
                        </a:rPr>
                        <a:t> </a:t>
                      </a:r>
                      <a:r>
                        <a:rPr sz="1200" dirty="0">
                          <a:latin typeface="Arial"/>
                          <a:cs typeface="Arial"/>
                        </a:rPr>
                        <a:t>Tomb</a:t>
                      </a:r>
                    </a:p>
                    <a:p>
                      <a:pPr marL="73025" marR="1223645" indent="29845">
                        <a:lnSpc>
                          <a:spcPct val="100000"/>
                        </a:lnSpc>
                        <a:spcBef>
                          <a:spcPts val="75"/>
                        </a:spcBef>
                      </a:pPr>
                      <a:r>
                        <a:rPr sz="1200" b="1" baseline="5050" dirty="0">
                          <a:solidFill>
                            <a:srgbClr val="FF0000"/>
                          </a:solidFill>
                          <a:latin typeface="Arial"/>
                          <a:cs typeface="Arial"/>
                        </a:rPr>
                        <a:t>x</a:t>
                      </a:r>
                      <a:r>
                        <a:rPr sz="1200" spc="-30" baseline="5050" dirty="0">
                          <a:solidFill>
                            <a:srgbClr val="FF0000"/>
                          </a:solidFill>
                          <a:latin typeface="Arial"/>
                          <a:cs typeface="Arial"/>
                        </a:rPr>
                        <a:t> </a:t>
                      </a:r>
                      <a:r>
                        <a:rPr lang="en-US" sz="1200" spc="-30" baseline="5050" dirty="0">
                          <a:solidFill>
                            <a:srgbClr val="FF0000"/>
                          </a:solidFill>
                          <a:latin typeface="Arial"/>
                          <a:cs typeface="Arial"/>
                        </a:rPr>
                        <a:t> </a:t>
                      </a:r>
                      <a:r>
                        <a:rPr sz="1200" spc="-5" dirty="0">
                          <a:latin typeface="Arial"/>
                          <a:cs typeface="Arial"/>
                        </a:rPr>
                        <a:t>Upright  </a:t>
                      </a:r>
                      <a:endParaRPr lang="en-US" sz="1200" spc="-5" dirty="0">
                        <a:latin typeface="Arial"/>
                        <a:cs typeface="Arial"/>
                      </a:endParaRPr>
                    </a:p>
                    <a:p>
                      <a:pPr marL="73025" marR="1223645" indent="29845">
                        <a:lnSpc>
                          <a:spcPct val="100000"/>
                        </a:lnSpc>
                        <a:spcBef>
                          <a:spcPts val="75"/>
                        </a:spcBef>
                      </a:pPr>
                      <a:r>
                        <a:rPr lang="en-US" sz="1200" spc="-5" dirty="0">
                          <a:latin typeface="Arial"/>
                          <a:cs typeface="Arial"/>
                        </a:rPr>
                        <a:t>    </a:t>
                      </a:r>
                      <a:r>
                        <a:rPr sz="1200" spc="-5" dirty="0">
                          <a:latin typeface="Arial"/>
                          <a:cs typeface="Arial"/>
                        </a:rPr>
                        <a:t>Other:</a:t>
                      </a:r>
                      <a:endParaRPr sz="1200" dirty="0">
                        <a:latin typeface="Arial"/>
                        <a:cs typeface="Arial"/>
                      </a:endParaRPr>
                    </a:p>
                  </a:txBody>
                  <a:tcPr marL="0" marR="0" marT="2952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8"/>
                  </a:ext>
                </a:extLst>
              </a:tr>
              <a:tr h="128588">
                <a:tc gridSpan="9">
                  <a:txBody>
                    <a:bodyPr/>
                    <a:lstStyle/>
                    <a:p>
                      <a:pPr marL="73025">
                        <a:lnSpc>
                          <a:spcPct val="100000"/>
                        </a:lnSpc>
                        <a:spcBef>
                          <a:spcPts val="150"/>
                        </a:spcBef>
                      </a:pPr>
                      <a:r>
                        <a:rPr sz="1200" b="1" spc="35" dirty="0">
                          <a:solidFill>
                            <a:srgbClr val="FFFFFF"/>
                          </a:solidFill>
                          <a:latin typeface="Arial"/>
                          <a:cs typeface="Arial"/>
                        </a:rPr>
                        <a:t>Marker Material (check </a:t>
                      </a:r>
                      <a:r>
                        <a:rPr sz="1200" b="1" spc="40" dirty="0">
                          <a:solidFill>
                            <a:srgbClr val="FFFFFF"/>
                          </a:solidFill>
                          <a:latin typeface="Arial"/>
                          <a:cs typeface="Arial"/>
                        </a:rPr>
                        <a:t>multiple </a:t>
                      </a:r>
                      <a:r>
                        <a:rPr sz="1200" b="1" spc="20" dirty="0">
                          <a:solidFill>
                            <a:srgbClr val="FFFFFF"/>
                          </a:solidFill>
                          <a:latin typeface="Arial"/>
                          <a:cs typeface="Arial"/>
                        </a:rPr>
                        <a:t>if</a:t>
                      </a:r>
                      <a:r>
                        <a:rPr sz="1200" b="1" spc="65" dirty="0">
                          <a:solidFill>
                            <a:srgbClr val="FFFFFF"/>
                          </a:solidFill>
                          <a:latin typeface="Arial"/>
                          <a:cs typeface="Arial"/>
                        </a:rPr>
                        <a:t> </a:t>
                      </a:r>
                      <a:r>
                        <a:rPr sz="1200" b="1" spc="35" dirty="0">
                          <a:solidFill>
                            <a:srgbClr val="FFFFFF"/>
                          </a:solidFill>
                          <a:latin typeface="Arial"/>
                          <a:cs typeface="Arial"/>
                        </a:rPr>
                        <a:t>needed)</a:t>
                      </a:r>
                      <a:endParaRPr sz="1200" dirty="0">
                        <a:latin typeface="Arial"/>
                        <a:cs typeface="Arial"/>
                      </a:endParaRPr>
                    </a:p>
                  </a:txBody>
                  <a:tcPr marL="0" marR="0" marT="1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559651">
                <a:tc gridSpan="3">
                  <a:txBody>
                    <a:bodyPr/>
                    <a:lstStyle/>
                    <a:p>
                      <a:pPr marL="219075">
                        <a:lnSpc>
                          <a:spcPct val="100000"/>
                        </a:lnSpc>
                      </a:pPr>
                      <a:r>
                        <a:rPr lang="en-US" sz="1200" spc="0" dirty="0">
                          <a:latin typeface="Times New Roman"/>
                          <a:cs typeface="Times New Roman"/>
                        </a:rPr>
                        <a:t>  </a:t>
                      </a:r>
                      <a:r>
                        <a:rPr sz="1200" spc="-5" dirty="0">
                          <a:latin typeface="Arial"/>
                          <a:cs typeface="Arial"/>
                        </a:rPr>
                        <a:t>Concrete</a:t>
                      </a:r>
                      <a:r>
                        <a:rPr lang="en-US" sz="1200" spc="-5" dirty="0">
                          <a:latin typeface="Arial"/>
                          <a:cs typeface="Arial"/>
                        </a:rPr>
                        <a:t>                   </a:t>
                      </a:r>
                    </a:p>
                    <a:p>
                      <a:pPr marL="219075">
                        <a:lnSpc>
                          <a:spcPct val="100000"/>
                        </a:lnSpc>
                      </a:pPr>
                      <a:r>
                        <a:rPr sz="1200" b="1" baseline="2525" dirty="0">
                          <a:solidFill>
                            <a:srgbClr val="FF0000"/>
                          </a:solidFill>
                          <a:latin typeface="Arial"/>
                          <a:cs typeface="Arial"/>
                        </a:rPr>
                        <a:t>x</a:t>
                      </a:r>
                      <a:r>
                        <a:rPr sz="1200" spc="-22" baseline="2525" dirty="0">
                          <a:solidFill>
                            <a:srgbClr val="FF0000"/>
                          </a:solidFill>
                          <a:latin typeface="Arial"/>
                          <a:cs typeface="Arial"/>
                        </a:rPr>
                        <a:t> </a:t>
                      </a:r>
                      <a:r>
                        <a:rPr sz="1200" spc="-5" dirty="0">
                          <a:latin typeface="Arial"/>
                          <a:cs typeface="Arial"/>
                        </a:rPr>
                        <a:t>Granite</a:t>
                      </a:r>
                      <a:endParaRPr sz="1200" dirty="0">
                        <a:latin typeface="Arial"/>
                        <a:cs typeface="Arial"/>
                      </a:endParaRPr>
                    </a:p>
                    <a:p>
                      <a:pPr marL="219075" marR="1722755">
                        <a:lnSpc>
                          <a:spcPct val="100000"/>
                        </a:lnSpc>
                        <a:spcBef>
                          <a:spcPts val="65"/>
                        </a:spcBef>
                      </a:pPr>
                      <a:r>
                        <a:rPr lang="en-US" sz="1200" dirty="0">
                          <a:latin typeface="Arial"/>
                          <a:cs typeface="Arial"/>
                        </a:rPr>
                        <a:t>  L</a:t>
                      </a:r>
                      <a:r>
                        <a:rPr sz="1200" spc="-10" dirty="0">
                          <a:latin typeface="Arial"/>
                          <a:cs typeface="Arial"/>
                        </a:rPr>
                        <a:t>i</a:t>
                      </a:r>
                      <a:r>
                        <a:rPr sz="1200" spc="20" dirty="0">
                          <a:latin typeface="Arial"/>
                          <a:cs typeface="Arial"/>
                        </a:rPr>
                        <a:t>m</a:t>
                      </a:r>
                      <a:r>
                        <a:rPr sz="1200" dirty="0">
                          <a:latin typeface="Arial"/>
                          <a:cs typeface="Arial"/>
                        </a:rPr>
                        <a:t>esto</a:t>
                      </a:r>
                      <a:r>
                        <a:rPr sz="1200" spc="-5" dirty="0">
                          <a:latin typeface="Arial"/>
                          <a:cs typeface="Arial"/>
                        </a:rPr>
                        <a:t>n</a:t>
                      </a:r>
                      <a:r>
                        <a:rPr sz="1200" dirty="0">
                          <a:latin typeface="Arial"/>
                          <a:cs typeface="Arial"/>
                        </a:rPr>
                        <a:t>e  </a:t>
                      </a:r>
                      <a:r>
                        <a:rPr lang="en-US" sz="1200" dirty="0">
                          <a:latin typeface="Arial"/>
                          <a:cs typeface="Arial"/>
                        </a:rPr>
                        <a:t>                     </a:t>
                      </a:r>
                    </a:p>
                    <a:p>
                      <a:pPr marL="219075" marR="1722755">
                        <a:lnSpc>
                          <a:spcPct val="100000"/>
                        </a:lnSpc>
                        <a:spcBef>
                          <a:spcPts val="65"/>
                        </a:spcBef>
                      </a:pPr>
                      <a:r>
                        <a:rPr lang="en-US" sz="1200" spc="-5" dirty="0">
                          <a:latin typeface="Arial"/>
                          <a:cs typeface="Arial"/>
                        </a:rPr>
                        <a:t>  </a:t>
                      </a:r>
                      <a:r>
                        <a:rPr sz="1200" spc="-5" dirty="0">
                          <a:latin typeface="Arial"/>
                          <a:cs typeface="Arial"/>
                        </a:rPr>
                        <a:t>Marble</a:t>
                      </a:r>
                      <a:endParaRPr sz="1200" dirty="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marR="1557655">
                        <a:lnSpc>
                          <a:spcPct val="100000"/>
                        </a:lnSpc>
                      </a:pPr>
                      <a:r>
                        <a:rPr sz="1200" dirty="0">
                          <a:latin typeface="Arial"/>
                          <a:cs typeface="Arial"/>
                        </a:rPr>
                        <a:t>M</a:t>
                      </a:r>
                      <a:r>
                        <a:rPr sz="1200" spc="-5" dirty="0">
                          <a:latin typeface="Arial"/>
                          <a:cs typeface="Arial"/>
                        </a:rPr>
                        <a:t>e</a:t>
                      </a:r>
                      <a:r>
                        <a:rPr sz="1200" dirty="0">
                          <a:latin typeface="Arial"/>
                          <a:cs typeface="Arial"/>
                        </a:rPr>
                        <a:t>t</a:t>
                      </a:r>
                      <a:r>
                        <a:rPr sz="1200" spc="5" dirty="0">
                          <a:latin typeface="Arial"/>
                          <a:cs typeface="Arial"/>
                        </a:rPr>
                        <a:t>a</a:t>
                      </a:r>
                      <a:r>
                        <a:rPr sz="1200" spc="-5" dirty="0">
                          <a:latin typeface="Arial"/>
                          <a:cs typeface="Arial"/>
                        </a:rPr>
                        <a:t>l</a:t>
                      </a:r>
                      <a:r>
                        <a:rPr sz="1200" spc="10" dirty="0">
                          <a:latin typeface="Arial"/>
                          <a:cs typeface="Arial"/>
                        </a:rPr>
                        <a:t>/</a:t>
                      </a:r>
                      <a:r>
                        <a:rPr sz="1200" spc="-5" dirty="0">
                          <a:latin typeface="Arial"/>
                          <a:cs typeface="Arial"/>
                        </a:rPr>
                        <a:t>Al</a:t>
                      </a:r>
                      <a:r>
                        <a:rPr sz="1200" dirty="0">
                          <a:latin typeface="Arial"/>
                          <a:cs typeface="Arial"/>
                        </a:rPr>
                        <a:t>u</a:t>
                      </a:r>
                      <a:r>
                        <a:rPr sz="1200" spc="15" dirty="0">
                          <a:latin typeface="Arial"/>
                          <a:cs typeface="Arial"/>
                        </a:rPr>
                        <a:t>m</a:t>
                      </a:r>
                      <a:r>
                        <a:rPr sz="1200" spc="-5" dirty="0">
                          <a:latin typeface="Arial"/>
                          <a:cs typeface="Arial"/>
                        </a:rPr>
                        <a:t>i</a:t>
                      </a:r>
                      <a:r>
                        <a:rPr sz="1200" dirty="0">
                          <a:latin typeface="Arial"/>
                          <a:cs typeface="Arial"/>
                        </a:rPr>
                        <a:t>n</a:t>
                      </a:r>
                      <a:r>
                        <a:rPr sz="1200" spc="-5" dirty="0">
                          <a:latin typeface="Arial"/>
                          <a:cs typeface="Arial"/>
                        </a:rPr>
                        <a:t>u</a:t>
                      </a:r>
                      <a:r>
                        <a:rPr sz="1200" dirty="0">
                          <a:latin typeface="Arial"/>
                          <a:cs typeface="Arial"/>
                        </a:rPr>
                        <a:t>m  </a:t>
                      </a:r>
                      <a:r>
                        <a:rPr lang="en-US" sz="1200" dirty="0">
                          <a:latin typeface="Arial"/>
                          <a:cs typeface="Arial"/>
                        </a:rPr>
                        <a:t>       </a:t>
                      </a:r>
                    </a:p>
                    <a:p>
                      <a:pPr marL="219075" marR="1557655">
                        <a:lnSpc>
                          <a:spcPct val="100000"/>
                        </a:lnSpc>
                      </a:pPr>
                      <a:r>
                        <a:rPr sz="1200" spc="-5" dirty="0">
                          <a:latin typeface="Arial"/>
                          <a:cs typeface="Arial"/>
                        </a:rPr>
                        <a:t>Metal/Cast Iron  </a:t>
                      </a:r>
                      <a:endParaRPr lang="en-US" sz="1200" spc="-5" dirty="0">
                        <a:latin typeface="Arial"/>
                        <a:cs typeface="Arial"/>
                      </a:endParaRPr>
                    </a:p>
                    <a:p>
                      <a:pPr marL="219075" marR="1557655">
                        <a:lnSpc>
                          <a:spcPct val="100000"/>
                        </a:lnSpc>
                      </a:pPr>
                      <a:r>
                        <a:rPr sz="1200" spc="-5" dirty="0">
                          <a:latin typeface="Arial"/>
                          <a:cs typeface="Arial"/>
                        </a:rPr>
                        <a:t>Metal/Zinc  </a:t>
                      </a:r>
                      <a:r>
                        <a:rPr lang="en-US" sz="1200" spc="-5" dirty="0">
                          <a:latin typeface="Arial"/>
                          <a:cs typeface="Arial"/>
                        </a:rPr>
                        <a:t>                 </a:t>
                      </a:r>
                    </a:p>
                    <a:p>
                      <a:pPr marL="219075" marR="1557655">
                        <a:lnSpc>
                          <a:spcPct val="100000"/>
                        </a:lnSpc>
                      </a:pPr>
                      <a:r>
                        <a:rPr sz="1200" spc="-5" dirty="0">
                          <a:latin typeface="Arial"/>
                          <a:cs typeface="Arial"/>
                        </a:rPr>
                        <a:t>Sandstone</a:t>
                      </a:r>
                      <a:endParaRPr sz="1200" dirty="0">
                        <a:latin typeface="Arial"/>
                        <a:cs typeface="Arial"/>
                      </a:endParaRPr>
                    </a:p>
                  </a:txBody>
                  <a:tcPr marL="0" marR="0" marT="238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200" dirty="0">
                        <a:latin typeface="Times New Roman"/>
                        <a:cs typeface="Times New Roman"/>
                      </a:endParaRPr>
                    </a:p>
                    <a:p>
                      <a:pPr marL="219075">
                        <a:lnSpc>
                          <a:spcPct val="100000"/>
                        </a:lnSpc>
                      </a:pPr>
                      <a:r>
                        <a:rPr sz="1200" dirty="0">
                          <a:latin typeface="Arial"/>
                          <a:cs typeface="Arial"/>
                        </a:rPr>
                        <a:t>Wood</a:t>
                      </a:r>
                    </a:p>
                    <a:p>
                      <a:pPr marL="219075" marR="934085">
                        <a:lnSpc>
                          <a:spcPct val="100000"/>
                        </a:lnSpc>
                        <a:spcBef>
                          <a:spcPts val="55"/>
                        </a:spcBef>
                      </a:pPr>
                      <a:r>
                        <a:rPr sz="1200" spc="-5" dirty="0">
                          <a:latin typeface="Arial"/>
                          <a:cs typeface="Arial"/>
                        </a:rPr>
                        <a:t>Other</a:t>
                      </a:r>
                      <a:r>
                        <a:rPr lang="en-US" sz="1200" spc="-65" dirty="0">
                          <a:latin typeface="Arial"/>
                          <a:cs typeface="Arial"/>
                        </a:rPr>
                        <a:t>:</a:t>
                      </a:r>
                      <a:endParaRPr sz="1200" dirty="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288131">
                <a:tc gridSpan="9">
                  <a:txBody>
                    <a:bodyPr/>
                    <a:lstStyle/>
                    <a:p>
                      <a:pPr>
                        <a:lnSpc>
                          <a:spcPct val="100000"/>
                        </a:lnSpc>
                        <a:spcBef>
                          <a:spcPts val="5"/>
                        </a:spcBef>
                      </a:pPr>
                      <a:endParaRPr sz="1200" dirty="0">
                        <a:latin typeface="Times New Roman"/>
                        <a:cs typeface="Times New Roman"/>
                      </a:endParaRPr>
                    </a:p>
                    <a:p>
                      <a:pPr marL="73025">
                        <a:lnSpc>
                          <a:spcPct val="100000"/>
                        </a:lnSpc>
                      </a:pPr>
                      <a:r>
                        <a:rPr sz="1200" spc="-5" dirty="0">
                          <a:latin typeface="Arial"/>
                          <a:cs typeface="Arial"/>
                        </a:rPr>
                        <a:t>Material</a:t>
                      </a:r>
                      <a:r>
                        <a:rPr sz="1200" dirty="0">
                          <a:latin typeface="Arial"/>
                          <a:cs typeface="Arial"/>
                        </a:rPr>
                        <a:t> </a:t>
                      </a:r>
                      <a:r>
                        <a:rPr sz="1200" spc="-5" dirty="0">
                          <a:latin typeface="Arial"/>
                          <a:cs typeface="Arial"/>
                        </a:rPr>
                        <a:t>Notes</a:t>
                      </a:r>
                      <a:endParaRPr sz="1200" dirty="0">
                        <a:latin typeface="Arial"/>
                        <a:cs typeface="Arial"/>
                      </a:endParaRPr>
                    </a:p>
                    <a:p>
                      <a:pPr marL="73025">
                        <a:lnSpc>
                          <a:spcPct val="100000"/>
                        </a:lnSpc>
                        <a:spcBef>
                          <a:spcPts val="165"/>
                        </a:spcBef>
                      </a:pPr>
                      <a:r>
                        <a:rPr sz="1200" spc="-5" dirty="0">
                          <a:latin typeface="Arial"/>
                          <a:cs typeface="Arial"/>
                        </a:rPr>
                        <a:t>(note kerbing, maker’s marks, footstone,</a:t>
                      </a:r>
                      <a:r>
                        <a:rPr sz="1200" spc="-20" dirty="0">
                          <a:latin typeface="Arial"/>
                          <a:cs typeface="Arial"/>
                        </a:rPr>
                        <a:t> </a:t>
                      </a:r>
                      <a:r>
                        <a:rPr sz="1200" spc="-5" dirty="0">
                          <a:latin typeface="Arial"/>
                          <a:cs typeface="Arial"/>
                        </a:rPr>
                        <a:t>etc.):</a:t>
                      </a:r>
                      <a:endParaRPr sz="1200" dirty="0">
                        <a:latin typeface="Arial"/>
                        <a:cs typeface="Arial"/>
                      </a:endParaRPr>
                    </a:p>
                  </a:txBody>
                  <a:tcPr marL="0" marR="0" marT="4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127635">
                <a:tc gridSpan="6">
                  <a:txBody>
                    <a:bodyPr/>
                    <a:lstStyle/>
                    <a:p>
                      <a:pPr marL="238760">
                        <a:lnSpc>
                          <a:spcPct val="100000"/>
                        </a:lnSpc>
                        <a:spcBef>
                          <a:spcPts val="254"/>
                        </a:spcBef>
                      </a:pPr>
                      <a:r>
                        <a:rPr sz="1200" spc="-5" dirty="0">
                          <a:latin typeface="Arial"/>
                          <a:cs typeface="Arial"/>
                        </a:rPr>
                        <a:t>Gravestone Design/Iconography </a:t>
                      </a:r>
                      <a:r>
                        <a:rPr sz="1200" spc="-10" dirty="0">
                          <a:latin typeface="Arial"/>
                          <a:cs typeface="Arial"/>
                        </a:rPr>
                        <a:t>(ex. </a:t>
                      </a:r>
                      <a:r>
                        <a:rPr sz="1200" spc="-5" dirty="0">
                          <a:latin typeface="Arial"/>
                          <a:cs typeface="Arial"/>
                        </a:rPr>
                        <a:t>Dove, Tree, Cross, Star of David,</a:t>
                      </a:r>
                      <a:r>
                        <a:rPr sz="1200" spc="105" dirty="0">
                          <a:latin typeface="Arial"/>
                          <a:cs typeface="Arial"/>
                        </a:rPr>
                        <a:t> </a:t>
                      </a:r>
                      <a:r>
                        <a:rPr sz="1200" spc="-5" dirty="0">
                          <a:latin typeface="Arial"/>
                          <a:cs typeface="Arial"/>
                        </a:rPr>
                        <a:t>etc.)</a:t>
                      </a:r>
                      <a:endParaRPr sz="1200">
                        <a:latin typeface="Arial"/>
                        <a:cs typeface="Arial"/>
                      </a:endParaRPr>
                    </a:p>
                  </a:txBody>
                  <a:tcPr marL="0" marR="0" marT="2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a:txBody>
                    <a:bodyPr/>
                    <a:lstStyle/>
                    <a:p>
                      <a:pPr marL="71120">
                        <a:lnSpc>
                          <a:spcPct val="100000"/>
                        </a:lnSpc>
                        <a:spcBef>
                          <a:spcPts val="140"/>
                        </a:spcBef>
                      </a:pPr>
                      <a:r>
                        <a:rPr sz="1200" b="1" spc="35" dirty="0">
                          <a:latin typeface="Arial"/>
                          <a:cs typeface="Arial"/>
                        </a:rPr>
                        <a:t>Sketch marker </a:t>
                      </a:r>
                      <a:r>
                        <a:rPr sz="1200" b="1" spc="40" dirty="0">
                          <a:latin typeface="Arial"/>
                          <a:cs typeface="Arial"/>
                        </a:rPr>
                        <a:t>below, </a:t>
                      </a:r>
                      <a:r>
                        <a:rPr sz="1200" b="1" spc="30" dirty="0">
                          <a:latin typeface="Arial"/>
                          <a:cs typeface="Arial"/>
                        </a:rPr>
                        <a:t>use </a:t>
                      </a:r>
                      <a:r>
                        <a:rPr sz="1200" b="1" spc="35" dirty="0">
                          <a:latin typeface="Arial"/>
                          <a:cs typeface="Arial"/>
                        </a:rPr>
                        <a:t>metric</a:t>
                      </a:r>
                      <a:r>
                        <a:rPr sz="1200" b="1" spc="325" dirty="0">
                          <a:latin typeface="Arial"/>
                          <a:cs typeface="Arial"/>
                        </a:rPr>
                        <a:t> </a:t>
                      </a:r>
                      <a:r>
                        <a:rPr sz="1200" b="1" spc="35" dirty="0">
                          <a:latin typeface="Arial"/>
                          <a:cs typeface="Arial"/>
                        </a:rPr>
                        <a:t>scale</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235133">
                <a:tc gridSpan="6">
                  <a:txBody>
                    <a:bodyPr/>
                    <a:lstStyle/>
                    <a:p>
                      <a:pPr marL="210820" marR="1074420">
                        <a:lnSpc>
                          <a:spcPct val="100000"/>
                        </a:lnSpc>
                        <a:spcBef>
                          <a:spcPts val="70"/>
                        </a:spcBef>
                      </a:pPr>
                      <a:r>
                        <a:rPr sz="1200" b="1" dirty="0">
                          <a:solidFill>
                            <a:srgbClr val="FF0000"/>
                          </a:solidFill>
                          <a:latin typeface="Arial"/>
                          <a:cs typeface="Arial"/>
                        </a:rPr>
                        <a:t>Two </a:t>
                      </a:r>
                      <a:r>
                        <a:rPr sz="1200" b="1" spc="-5" dirty="0">
                          <a:solidFill>
                            <a:srgbClr val="FF0000"/>
                          </a:solidFill>
                          <a:latin typeface="Arial"/>
                          <a:cs typeface="Arial"/>
                        </a:rPr>
                        <a:t>doves and an image of </a:t>
                      </a:r>
                      <a:r>
                        <a:rPr sz="1200" b="1" dirty="0">
                          <a:solidFill>
                            <a:srgbClr val="FF0000"/>
                          </a:solidFill>
                          <a:latin typeface="Arial"/>
                          <a:cs typeface="Arial"/>
                        </a:rPr>
                        <a:t>the </a:t>
                      </a:r>
                      <a:r>
                        <a:rPr sz="1200" b="1" spc="-5" dirty="0">
                          <a:solidFill>
                            <a:srgbClr val="FF0000"/>
                          </a:solidFill>
                          <a:latin typeface="Arial"/>
                          <a:cs typeface="Arial"/>
                        </a:rPr>
                        <a:t>deceased  individual in </a:t>
                      </a:r>
                      <a:r>
                        <a:rPr sz="1200" b="1" dirty="0">
                          <a:solidFill>
                            <a:srgbClr val="FF0000"/>
                          </a:solidFill>
                          <a:latin typeface="Arial"/>
                          <a:cs typeface="Arial"/>
                        </a:rPr>
                        <a:t>the center </a:t>
                      </a:r>
                      <a:r>
                        <a:rPr sz="1200" b="1" spc="-5" dirty="0">
                          <a:solidFill>
                            <a:srgbClr val="FF0000"/>
                          </a:solidFill>
                          <a:latin typeface="Arial"/>
                          <a:cs typeface="Arial"/>
                        </a:rPr>
                        <a:t>of </a:t>
                      </a:r>
                      <a:r>
                        <a:rPr sz="1200" b="1" dirty="0">
                          <a:solidFill>
                            <a:srgbClr val="FF0000"/>
                          </a:solidFill>
                          <a:latin typeface="Arial"/>
                          <a:cs typeface="Arial"/>
                        </a:rPr>
                        <a:t>the</a:t>
                      </a:r>
                      <a:r>
                        <a:rPr sz="1200" b="1" spc="-35" dirty="0">
                          <a:solidFill>
                            <a:srgbClr val="FF0000"/>
                          </a:solidFill>
                          <a:latin typeface="Arial"/>
                          <a:cs typeface="Arial"/>
                        </a:rPr>
                        <a:t> </a:t>
                      </a:r>
                      <a:r>
                        <a:rPr sz="1200" b="1" dirty="0">
                          <a:solidFill>
                            <a:srgbClr val="FF0000"/>
                          </a:solidFill>
                          <a:latin typeface="Arial"/>
                          <a:cs typeface="Arial"/>
                        </a:rPr>
                        <a:t>marker</a:t>
                      </a:r>
                      <a:endParaRPr sz="1200" b="1" dirty="0">
                        <a:latin typeface="Arial"/>
                        <a:cs typeface="Arial"/>
                      </a:endParaRPr>
                    </a:p>
                  </a:txBody>
                  <a:tcPr marL="0" marR="0" marT="666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9" gridSpan="3">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T w="6350">
                      <a:solidFill>
                        <a:srgbClr val="000000"/>
                      </a:solidFill>
                      <a:prstDash val="solid"/>
                    </a:lnT>
                  </a:tcPr>
                </a:tc>
                <a:tc rowSpan="9" hMerge="1">
                  <a:txBody>
                    <a:bodyPr/>
                    <a:lstStyle/>
                    <a:p>
                      <a:endParaRPr/>
                    </a:p>
                  </a:txBody>
                  <a:tcPr marL="0" marR="0" marT="0" marB="0"/>
                </a:tc>
                <a:tc rowSpan="9" hMerge="1">
                  <a:txBody>
                    <a:bodyPr/>
                    <a:lstStyle/>
                    <a:p>
                      <a:endParaRPr/>
                    </a:p>
                  </a:txBody>
                  <a:tcPr marL="0" marR="0" marT="0" marB="0"/>
                </a:tc>
                <a:extLst>
                  <a:ext uri="{0D108BD9-81ED-4DB2-BD59-A6C34878D82A}">
                    <a16:rowId xmlns:a16="http://schemas.microsoft.com/office/drawing/2014/main" val="10013"/>
                  </a:ext>
                </a:extLst>
              </a:tr>
              <a:tr h="122396">
                <a:tc gridSpan="6">
                  <a:txBody>
                    <a:bodyPr/>
                    <a:lstStyle/>
                    <a:p>
                      <a:pPr algn="ctr">
                        <a:lnSpc>
                          <a:spcPct val="100000"/>
                        </a:lnSpc>
                        <a:spcBef>
                          <a:spcPts val="325"/>
                        </a:spcBef>
                      </a:pPr>
                      <a:r>
                        <a:rPr sz="1200" spc="-5" dirty="0">
                          <a:latin typeface="Arial"/>
                          <a:cs typeface="Arial"/>
                        </a:rPr>
                        <a:t>Grave Goods</a:t>
                      </a:r>
                      <a:endParaRPr sz="1200">
                        <a:latin typeface="Arial"/>
                        <a:cs typeface="Arial"/>
                      </a:endParaRPr>
                    </a:p>
                  </a:txBody>
                  <a:tcPr marL="0" marR="0" marT="309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4"/>
                  </a:ext>
                </a:extLst>
              </a:tr>
              <a:tr h="310827">
                <a:tc gridSpan="6">
                  <a:txBody>
                    <a:bodyPr/>
                    <a:lstStyle/>
                    <a:p>
                      <a:pPr>
                        <a:lnSpc>
                          <a:spcPct val="100000"/>
                        </a:lnSpc>
                      </a:pP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5"/>
                  </a:ext>
                </a:extLst>
              </a:tr>
              <a:tr h="127635">
                <a:tc gridSpan="6">
                  <a:txBody>
                    <a:bodyPr/>
                    <a:lstStyle/>
                    <a:p>
                      <a:pPr marL="73025">
                        <a:lnSpc>
                          <a:spcPct val="100000"/>
                        </a:lnSpc>
                        <a:spcBef>
                          <a:spcPts val="140"/>
                        </a:spcBef>
                      </a:pPr>
                      <a:r>
                        <a:rPr sz="1200" b="1" spc="40" dirty="0">
                          <a:solidFill>
                            <a:srgbClr val="FFFFFF"/>
                          </a:solidFill>
                          <a:latin typeface="Arial"/>
                          <a:cs typeface="Arial"/>
                        </a:rPr>
                        <a:t>Condition </a:t>
                      </a:r>
                      <a:r>
                        <a:rPr sz="1200" b="1" spc="20" dirty="0">
                          <a:solidFill>
                            <a:srgbClr val="FFFFFF"/>
                          </a:solidFill>
                          <a:latin typeface="Arial"/>
                          <a:cs typeface="Arial"/>
                        </a:rPr>
                        <a:t>of</a:t>
                      </a:r>
                      <a:r>
                        <a:rPr sz="1200" b="1" spc="155" dirty="0">
                          <a:solidFill>
                            <a:srgbClr val="FFFFFF"/>
                          </a:solidFill>
                          <a:latin typeface="Arial"/>
                          <a:cs typeface="Arial"/>
                        </a:rPr>
                        <a:t> </a:t>
                      </a:r>
                      <a:r>
                        <a:rPr sz="1200" b="1" spc="35" dirty="0">
                          <a:solidFill>
                            <a:srgbClr val="FFFFFF"/>
                          </a:solidFill>
                          <a:latin typeface="Arial"/>
                          <a:cs typeface="Arial"/>
                        </a:rPr>
                        <a:t>Marker</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6"/>
                  </a:ext>
                </a:extLst>
              </a:tr>
              <a:tr h="215003">
                <a:tc gridSpan="6">
                  <a:txBody>
                    <a:bodyPr/>
                    <a:lstStyle/>
                    <a:p>
                      <a:pPr marL="248285">
                        <a:lnSpc>
                          <a:spcPct val="100000"/>
                        </a:lnSpc>
                        <a:spcBef>
                          <a:spcPts val="815"/>
                        </a:spcBef>
                      </a:pPr>
                      <a:r>
                        <a:rPr kumimoji="0" lang="en-US" sz="1200" b="1" i="0" u="none" strike="noStrike" kern="1200" cap="none" spc="0" normalizeH="0" baseline="2525" noProof="0" dirty="0">
                          <a:ln>
                            <a:noFill/>
                          </a:ln>
                          <a:solidFill>
                            <a:srgbClr val="FF0000"/>
                          </a:solidFill>
                          <a:effectLst/>
                          <a:uLnTx/>
                          <a:uFillTx/>
                          <a:latin typeface="Arial"/>
                          <a:ea typeface="+mn-ea"/>
                          <a:cs typeface="Arial"/>
                        </a:rPr>
                        <a:t>X  </a:t>
                      </a:r>
                      <a:r>
                        <a:rPr sz="1200" b="1" dirty="0">
                          <a:latin typeface="Arial"/>
                          <a:cs typeface="Arial"/>
                        </a:rPr>
                        <a:t>Good </a:t>
                      </a:r>
                      <a:r>
                        <a:rPr sz="1200" spc="-5" dirty="0">
                          <a:latin typeface="Arial"/>
                          <a:cs typeface="Arial"/>
                        </a:rPr>
                        <a:t>(minimal impacts, </a:t>
                      </a:r>
                      <a:r>
                        <a:rPr sz="1200" spc="-10" dirty="0">
                          <a:latin typeface="Arial"/>
                          <a:cs typeface="Arial"/>
                        </a:rPr>
                        <a:t>will </a:t>
                      </a:r>
                      <a:r>
                        <a:rPr sz="1200" spc="-5" dirty="0">
                          <a:latin typeface="Arial"/>
                          <a:cs typeface="Arial"/>
                        </a:rPr>
                        <a:t>last </a:t>
                      </a:r>
                      <a:r>
                        <a:rPr sz="1200" dirty="0">
                          <a:latin typeface="Arial"/>
                          <a:cs typeface="Arial"/>
                        </a:rPr>
                        <a:t>many</a:t>
                      </a:r>
                      <a:r>
                        <a:rPr sz="1200" spc="-50" dirty="0">
                          <a:latin typeface="Arial"/>
                          <a:cs typeface="Arial"/>
                        </a:rPr>
                        <a:t> </a:t>
                      </a:r>
                      <a:r>
                        <a:rPr sz="1200" spc="-5" dirty="0">
                          <a:latin typeface="Arial"/>
                          <a:cs typeface="Arial"/>
                        </a:rPr>
                        <a:t>years)</a:t>
                      </a:r>
                      <a:endParaRPr sz="1200" dirty="0">
                        <a:latin typeface="Arial"/>
                        <a:cs typeface="Arial"/>
                      </a:endParaRPr>
                    </a:p>
                  </a:txBody>
                  <a:tcPr marL="0" marR="0" marT="7762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7"/>
                  </a:ext>
                </a:extLst>
              </a:tr>
              <a:tr h="193358">
                <a:tc gridSpan="6">
                  <a:txBody>
                    <a:bodyPr/>
                    <a:lstStyle/>
                    <a:p>
                      <a:pPr marL="248285">
                        <a:lnSpc>
                          <a:spcPct val="100000"/>
                        </a:lnSpc>
                        <a:spcBef>
                          <a:spcPts val="590"/>
                        </a:spcBef>
                      </a:pPr>
                      <a:r>
                        <a:rPr lang="en-US" sz="1200" b="1" dirty="0">
                          <a:latin typeface="Arial"/>
                          <a:cs typeface="Arial"/>
                        </a:rPr>
                        <a:t>    </a:t>
                      </a:r>
                      <a:r>
                        <a:rPr sz="1200" b="1" dirty="0">
                          <a:latin typeface="Arial"/>
                          <a:cs typeface="Arial"/>
                        </a:rPr>
                        <a:t>Fair </a:t>
                      </a:r>
                      <a:r>
                        <a:rPr sz="1200" spc="-5" dirty="0">
                          <a:latin typeface="Arial"/>
                          <a:cs typeface="Arial"/>
                        </a:rPr>
                        <a:t>(sinking, chipping, currently</a:t>
                      </a:r>
                      <a:r>
                        <a:rPr sz="1200" spc="-40" dirty="0">
                          <a:latin typeface="Arial"/>
                          <a:cs typeface="Arial"/>
                        </a:rPr>
                        <a:t> </a:t>
                      </a:r>
                      <a:r>
                        <a:rPr sz="1200" spc="-5" dirty="0">
                          <a:latin typeface="Arial"/>
                          <a:cs typeface="Arial"/>
                        </a:rPr>
                        <a:t>impacted)</a:t>
                      </a:r>
                      <a:endParaRPr sz="1200" dirty="0">
                        <a:latin typeface="Arial"/>
                        <a:cs typeface="Arial"/>
                      </a:endParaRPr>
                    </a:p>
                  </a:txBody>
                  <a:tcPr marL="0" marR="0" marT="5619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8"/>
                  </a:ext>
                </a:extLst>
              </a:tr>
              <a:tr h="204311">
                <a:tc gridSpan="6">
                  <a:txBody>
                    <a:bodyPr/>
                    <a:lstStyle/>
                    <a:p>
                      <a:pPr marL="248285">
                        <a:lnSpc>
                          <a:spcPct val="100000"/>
                        </a:lnSpc>
                        <a:spcBef>
                          <a:spcPts val="705"/>
                        </a:spcBef>
                      </a:pPr>
                      <a:r>
                        <a:rPr lang="en-US" sz="1200" b="1" dirty="0">
                          <a:latin typeface="Arial"/>
                          <a:cs typeface="Arial"/>
                        </a:rPr>
                        <a:t>    </a:t>
                      </a:r>
                      <a:r>
                        <a:rPr sz="1200" b="1" dirty="0">
                          <a:latin typeface="Arial"/>
                          <a:cs typeface="Arial"/>
                        </a:rPr>
                        <a:t>Poor </a:t>
                      </a:r>
                      <a:r>
                        <a:rPr sz="1200" dirty="0">
                          <a:latin typeface="Arial"/>
                          <a:cs typeface="Arial"/>
                        </a:rPr>
                        <a:t>(at </a:t>
                      </a:r>
                      <a:r>
                        <a:rPr sz="1200" spc="-5" dirty="0">
                          <a:latin typeface="Arial"/>
                          <a:cs typeface="Arial"/>
                        </a:rPr>
                        <a:t>risk </a:t>
                      </a:r>
                      <a:r>
                        <a:rPr sz="1200" spc="-10" dirty="0">
                          <a:latin typeface="Arial"/>
                          <a:cs typeface="Arial"/>
                        </a:rPr>
                        <a:t>of </a:t>
                      </a:r>
                      <a:r>
                        <a:rPr sz="1200" spc="-5" dirty="0">
                          <a:latin typeface="Arial"/>
                          <a:cs typeface="Arial"/>
                        </a:rPr>
                        <a:t>loss in near</a:t>
                      </a:r>
                      <a:r>
                        <a:rPr sz="1200" spc="-25" dirty="0">
                          <a:latin typeface="Arial"/>
                          <a:cs typeface="Arial"/>
                        </a:rPr>
                        <a:t> </a:t>
                      </a:r>
                      <a:r>
                        <a:rPr sz="1200" spc="-5" dirty="0">
                          <a:latin typeface="Arial"/>
                          <a:cs typeface="Arial"/>
                        </a:rPr>
                        <a:t>future)</a:t>
                      </a:r>
                      <a:endParaRPr sz="1200" dirty="0">
                        <a:latin typeface="Arial"/>
                        <a:cs typeface="Arial"/>
                      </a:endParaRPr>
                    </a:p>
                  </a:txBody>
                  <a:tcPr marL="0" marR="0" marT="6715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9"/>
                  </a:ext>
                </a:extLst>
              </a:tr>
              <a:tr h="134303">
                <a:tc gridSpan="6">
                  <a:txBody>
                    <a:bodyPr/>
                    <a:lstStyle/>
                    <a:p>
                      <a:pPr algn="ctr">
                        <a:lnSpc>
                          <a:spcPct val="100000"/>
                        </a:lnSpc>
                        <a:spcBef>
                          <a:spcPts val="210"/>
                        </a:spcBef>
                      </a:pPr>
                      <a:r>
                        <a:rPr sz="1200" spc="-5" dirty="0">
                          <a:latin typeface="Arial"/>
                          <a:cs typeface="Arial"/>
                        </a:rPr>
                        <a:t>Additional</a:t>
                      </a:r>
                      <a:r>
                        <a:rPr sz="1200" spc="-15" dirty="0">
                          <a:latin typeface="Arial"/>
                          <a:cs typeface="Arial"/>
                        </a:rPr>
                        <a:t> </a:t>
                      </a:r>
                      <a:r>
                        <a:rPr sz="1200" spc="-5" dirty="0">
                          <a:latin typeface="Arial"/>
                          <a:cs typeface="Arial"/>
                        </a:rPr>
                        <a:t>Notes</a:t>
                      </a:r>
                      <a:endParaRPr sz="1200">
                        <a:latin typeface="Arial"/>
                        <a:cs typeface="Arial"/>
                      </a:endParaRPr>
                    </a:p>
                  </a:txBody>
                  <a:tcPr marL="0" marR="0" marT="2000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0"/>
                  </a:ext>
                </a:extLst>
              </a:tr>
              <a:tr h="471047">
                <a:tc gridSpan="6">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3625984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D47FE63B-F40B-484B-B76B-E50555F54BC0}"/>
              </a:ext>
            </a:extLst>
          </p:cNvPr>
          <p:cNvSpPr/>
          <p:nvPr/>
        </p:nvSpPr>
        <p:spPr>
          <a:xfrm>
            <a:off x="2922494" y="389965"/>
            <a:ext cx="5360893" cy="6078070"/>
          </a:xfrm>
          <a:prstGeom prst="rect">
            <a:avLst/>
          </a:prstGeom>
          <a:blipFill>
            <a:blip r:embed="rId3" cstate="print"/>
            <a:stretch>
              <a:fillRect/>
            </a:stretch>
          </a:blipFill>
        </p:spPr>
        <p:txBody>
          <a:bodyPr wrap="square" lIns="0" tIns="0" rIns="0" bIns="0" rtlCol="0"/>
          <a:lstStyle/>
          <a:p>
            <a:endParaRPr sz="1350" dirty="0"/>
          </a:p>
        </p:txBody>
      </p:sp>
    </p:spTree>
    <p:extLst>
      <p:ext uri="{BB962C8B-B14F-4D97-AF65-F5344CB8AC3E}">
        <p14:creationId xmlns:p14="http://schemas.microsoft.com/office/powerpoint/2010/main" val="3638750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D47FE63B-F40B-484B-B76B-E50555F54BC0}"/>
              </a:ext>
            </a:extLst>
          </p:cNvPr>
          <p:cNvSpPr/>
          <p:nvPr/>
        </p:nvSpPr>
        <p:spPr>
          <a:xfrm>
            <a:off x="3904163" y="593550"/>
            <a:ext cx="4383675" cy="4991571"/>
          </a:xfrm>
          <a:prstGeom prst="rect">
            <a:avLst/>
          </a:prstGeom>
          <a:blipFill>
            <a:blip r:embed="rId3" cstate="print"/>
            <a:stretch>
              <a:fillRect/>
            </a:stretch>
          </a:blipFill>
        </p:spPr>
        <p:txBody>
          <a:bodyPr wrap="square" lIns="0" tIns="0" rIns="0" bIns="0" rtlCol="0"/>
          <a:lstStyle/>
          <a:p>
            <a:endParaRPr sz="1350" dirty="0"/>
          </a:p>
        </p:txBody>
      </p:sp>
      <p:sp>
        <p:nvSpPr>
          <p:cNvPr id="3" name="Rectangle 2">
            <a:extLst>
              <a:ext uri="{FF2B5EF4-FFF2-40B4-BE49-F238E27FC236}">
                <a16:creationId xmlns:a16="http://schemas.microsoft.com/office/drawing/2014/main" id="{E4001A9E-E1A8-4B00-9F20-54E2EA17264F}"/>
              </a:ext>
            </a:extLst>
          </p:cNvPr>
          <p:cNvSpPr/>
          <p:nvPr/>
        </p:nvSpPr>
        <p:spPr>
          <a:xfrm>
            <a:off x="1084729" y="6032335"/>
            <a:ext cx="10022542" cy="464230"/>
          </a:xfrm>
          <a:prstGeom prst="rect">
            <a:avLst/>
          </a:prstGeom>
        </p:spPr>
        <p:txBody>
          <a:bodyPr wrap="square">
            <a:spAutoFit/>
          </a:bodyPr>
          <a:lstStyle/>
          <a:p>
            <a:pPr marL="9525" marR="3810" algn="ctr">
              <a:lnSpc>
                <a:spcPts val="2850"/>
              </a:lnSpc>
              <a:spcBef>
                <a:spcPts val="194"/>
              </a:spcBef>
            </a:pPr>
            <a:r>
              <a:rPr lang="en-US" sz="2500" spc="-11" dirty="0">
                <a:solidFill>
                  <a:srgbClr val="EBEBEB"/>
                </a:solidFill>
                <a:latin typeface="+mj-lt"/>
                <a:cs typeface="Century Gothic"/>
              </a:rPr>
              <a:t>_R/ </a:t>
            </a:r>
            <a:r>
              <a:rPr lang="en-US" sz="2500" spc="-19" dirty="0">
                <a:solidFill>
                  <a:srgbClr val="EBEBEB"/>
                </a:solidFill>
                <a:latin typeface="+mj-lt"/>
                <a:cs typeface="Century Gothic"/>
              </a:rPr>
              <a:t>RD </a:t>
            </a:r>
            <a:r>
              <a:rPr lang="en-US" sz="2500" spc="-8" dirty="0">
                <a:solidFill>
                  <a:srgbClr val="EBEBEB"/>
                </a:solidFill>
                <a:latin typeface="+mj-lt"/>
                <a:cs typeface="Century Gothic"/>
              </a:rPr>
              <a:t>SHARP/BORИ </a:t>
            </a:r>
            <a:r>
              <a:rPr lang="en-US" sz="2500" dirty="0">
                <a:solidFill>
                  <a:srgbClr val="EBEBEB"/>
                </a:solidFill>
                <a:latin typeface="+mj-lt"/>
                <a:cs typeface="Century Gothic"/>
              </a:rPr>
              <a:t>FEB/141875/BROX </a:t>
            </a:r>
            <a:r>
              <a:rPr lang="en-US" sz="2500" spc="8" dirty="0">
                <a:solidFill>
                  <a:srgbClr val="EBEBEB"/>
                </a:solidFill>
                <a:latin typeface="+mj-lt"/>
                <a:cs typeface="Century Gothic"/>
              </a:rPr>
              <a:t>COWTY/ </a:t>
            </a:r>
            <a:r>
              <a:rPr lang="en-US" sz="2500" dirty="0">
                <a:solidFill>
                  <a:srgbClr val="EBEBEB"/>
                </a:solidFill>
                <a:latin typeface="+mj-lt"/>
                <a:cs typeface="Century Gothic"/>
              </a:rPr>
              <a:t>GA/DIED  </a:t>
            </a:r>
            <a:r>
              <a:rPr lang="en-US" sz="2500" spc="-4" dirty="0">
                <a:solidFill>
                  <a:srgbClr val="EBEBEB"/>
                </a:solidFill>
                <a:latin typeface="+mj-lt"/>
                <a:cs typeface="Century Gothic"/>
              </a:rPr>
              <a:t>MAR </a:t>
            </a:r>
            <a:r>
              <a:rPr lang="en-US" sz="2500" spc="8" dirty="0">
                <a:solidFill>
                  <a:srgbClr val="EBEBEB"/>
                </a:solidFill>
                <a:latin typeface="+mj-lt"/>
                <a:cs typeface="Century Gothic"/>
              </a:rPr>
              <a:t>2_</a:t>
            </a:r>
            <a:r>
              <a:rPr lang="en-US" sz="2500" spc="-15" dirty="0">
                <a:solidFill>
                  <a:srgbClr val="EBEBEB"/>
                </a:solidFill>
                <a:latin typeface="+mj-lt"/>
                <a:cs typeface="Century Gothic"/>
              </a:rPr>
              <a:t> </a:t>
            </a:r>
            <a:r>
              <a:rPr lang="en-US" sz="2500" spc="11" dirty="0">
                <a:solidFill>
                  <a:srgbClr val="EBEBEB"/>
                </a:solidFill>
                <a:latin typeface="+mj-lt"/>
                <a:cs typeface="Century Gothic"/>
              </a:rPr>
              <a:t>1920</a:t>
            </a:r>
            <a:endParaRPr lang="en-US" sz="2500" dirty="0">
              <a:latin typeface="+mj-lt"/>
              <a:cs typeface="Century Gothic"/>
            </a:endParaRPr>
          </a:p>
        </p:txBody>
      </p:sp>
    </p:spTree>
    <p:extLst>
      <p:ext uri="{BB962C8B-B14F-4D97-AF65-F5344CB8AC3E}">
        <p14:creationId xmlns:p14="http://schemas.microsoft.com/office/powerpoint/2010/main" val="3172128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ct 29">
            <a:extLst>
              <a:ext uri="{FF2B5EF4-FFF2-40B4-BE49-F238E27FC236}">
                <a16:creationId xmlns:a16="http://schemas.microsoft.com/office/drawing/2014/main" id="{79877F17-7704-43ED-90F6-6434C9959941}"/>
              </a:ext>
            </a:extLst>
          </p:cNvPr>
          <p:cNvGraphicFramePr>
            <a:graphicFrameLocks noGrp="1"/>
          </p:cNvGraphicFramePr>
          <p:nvPr>
            <p:extLst>
              <p:ext uri="{D42A27DB-BD31-4B8C-83A1-F6EECF244321}">
                <p14:modId xmlns:p14="http://schemas.microsoft.com/office/powerpoint/2010/main" val="614271114"/>
              </p:ext>
            </p:extLst>
          </p:nvPr>
        </p:nvGraphicFramePr>
        <p:xfrm>
          <a:off x="0" y="0"/>
          <a:ext cx="12192001" cy="7125624"/>
        </p:xfrm>
        <a:graphic>
          <a:graphicData uri="http://schemas.openxmlformats.org/drawingml/2006/table">
            <a:tbl>
              <a:tblPr firstRow="1" bandRow="1">
                <a:tableStyleId>{2D5ABB26-0587-4C30-8999-92F81FD0307C}</a:tableStyleId>
              </a:tblPr>
              <a:tblGrid>
                <a:gridCol w="2853540">
                  <a:extLst>
                    <a:ext uri="{9D8B030D-6E8A-4147-A177-3AD203B41FA5}">
                      <a16:colId xmlns:a16="http://schemas.microsoft.com/office/drawing/2014/main" val="20000"/>
                    </a:ext>
                  </a:extLst>
                </a:gridCol>
                <a:gridCol w="97229">
                  <a:extLst>
                    <a:ext uri="{9D8B030D-6E8A-4147-A177-3AD203B41FA5}">
                      <a16:colId xmlns:a16="http://schemas.microsoft.com/office/drawing/2014/main" val="20001"/>
                    </a:ext>
                  </a:extLst>
                </a:gridCol>
                <a:gridCol w="1411476">
                  <a:extLst>
                    <a:ext uri="{9D8B030D-6E8A-4147-A177-3AD203B41FA5}">
                      <a16:colId xmlns:a16="http://schemas.microsoft.com/office/drawing/2014/main" val="20002"/>
                    </a:ext>
                  </a:extLst>
                </a:gridCol>
                <a:gridCol w="1048774">
                  <a:extLst>
                    <a:ext uri="{9D8B030D-6E8A-4147-A177-3AD203B41FA5}">
                      <a16:colId xmlns:a16="http://schemas.microsoft.com/office/drawing/2014/main" val="20003"/>
                    </a:ext>
                  </a:extLst>
                </a:gridCol>
                <a:gridCol w="589935">
                  <a:extLst>
                    <a:ext uri="{9D8B030D-6E8A-4147-A177-3AD203B41FA5}">
                      <a16:colId xmlns:a16="http://schemas.microsoft.com/office/drawing/2014/main" val="20004"/>
                    </a:ext>
                  </a:extLst>
                </a:gridCol>
                <a:gridCol w="686071">
                  <a:extLst>
                    <a:ext uri="{9D8B030D-6E8A-4147-A177-3AD203B41FA5}">
                      <a16:colId xmlns:a16="http://schemas.microsoft.com/office/drawing/2014/main" val="20005"/>
                    </a:ext>
                  </a:extLst>
                </a:gridCol>
                <a:gridCol w="1672578">
                  <a:extLst>
                    <a:ext uri="{9D8B030D-6E8A-4147-A177-3AD203B41FA5}">
                      <a16:colId xmlns:a16="http://schemas.microsoft.com/office/drawing/2014/main" val="20006"/>
                    </a:ext>
                  </a:extLst>
                </a:gridCol>
                <a:gridCol w="633634">
                  <a:extLst>
                    <a:ext uri="{9D8B030D-6E8A-4147-A177-3AD203B41FA5}">
                      <a16:colId xmlns:a16="http://schemas.microsoft.com/office/drawing/2014/main" val="20007"/>
                    </a:ext>
                  </a:extLst>
                </a:gridCol>
                <a:gridCol w="3198764">
                  <a:extLst>
                    <a:ext uri="{9D8B030D-6E8A-4147-A177-3AD203B41FA5}">
                      <a16:colId xmlns:a16="http://schemas.microsoft.com/office/drawing/2014/main" val="20008"/>
                    </a:ext>
                  </a:extLst>
                </a:gridCol>
              </a:tblGrid>
              <a:tr h="182374">
                <a:tc gridSpan="9">
                  <a:txBody>
                    <a:bodyPr/>
                    <a:lstStyle/>
                    <a:p>
                      <a:pPr marL="73025">
                        <a:lnSpc>
                          <a:spcPct val="100000"/>
                        </a:lnSpc>
                        <a:spcBef>
                          <a:spcPts val="140"/>
                        </a:spcBef>
                      </a:pPr>
                      <a:r>
                        <a:rPr sz="1200" b="1" spc="40" dirty="0">
                          <a:solidFill>
                            <a:srgbClr val="FFFFFF"/>
                          </a:solidFill>
                          <a:latin typeface="Arial"/>
                          <a:cs typeface="Arial"/>
                        </a:rPr>
                        <a:t>FPAN/Florida Historic Cemetery Recording</a:t>
                      </a:r>
                      <a:r>
                        <a:rPr sz="1200" b="1" spc="265" dirty="0">
                          <a:solidFill>
                            <a:srgbClr val="FFFFFF"/>
                          </a:solidFill>
                          <a:latin typeface="Arial"/>
                          <a:cs typeface="Arial"/>
                        </a:rPr>
                        <a:t> </a:t>
                      </a:r>
                      <a:r>
                        <a:rPr sz="1200" b="1" spc="35" dirty="0">
                          <a:solidFill>
                            <a:srgbClr val="FFFFFF"/>
                          </a:solidFill>
                          <a:latin typeface="Arial"/>
                          <a:cs typeface="Arial"/>
                        </a:rPr>
                        <a:t>Project</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5915">
                <a:tc>
                  <a:txBody>
                    <a:bodyPr/>
                    <a:lstStyle/>
                    <a:p>
                      <a:pPr marL="73025">
                        <a:lnSpc>
                          <a:spcPct val="100000"/>
                        </a:lnSpc>
                        <a:spcBef>
                          <a:spcPts val="180"/>
                        </a:spcBef>
                      </a:pPr>
                      <a:r>
                        <a:rPr sz="1200" dirty="0">
                          <a:latin typeface="Arial"/>
                          <a:cs typeface="Arial"/>
                        </a:rPr>
                        <a:t>Project</a:t>
                      </a:r>
                      <a:r>
                        <a:rPr sz="1200" spc="-10" dirty="0">
                          <a:latin typeface="Arial"/>
                          <a:cs typeface="Arial"/>
                        </a:rPr>
                        <a:t> </a:t>
                      </a:r>
                      <a:r>
                        <a:rPr sz="1200" dirty="0">
                          <a:latin typeface="Arial"/>
                          <a:cs typeface="Arial"/>
                        </a:rPr>
                        <a:t>#</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4">
                  <a:txBody>
                    <a:bodyPr/>
                    <a:lstStyle/>
                    <a:p>
                      <a:pPr marL="71120">
                        <a:lnSpc>
                          <a:spcPct val="100000"/>
                        </a:lnSpc>
                        <a:spcBef>
                          <a:spcPts val="180"/>
                        </a:spcBef>
                      </a:pPr>
                      <a:r>
                        <a:rPr sz="1200" spc="-5" dirty="0">
                          <a:latin typeface="Arial"/>
                          <a:cs typeface="Arial"/>
                        </a:rPr>
                        <a:t>Date (DD/MM/YY)</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0"/>
                        </a:spcBef>
                      </a:pPr>
                      <a:r>
                        <a:rPr sz="1200" spc="-5" dirty="0">
                          <a:latin typeface="Arial"/>
                          <a:cs typeface="Arial"/>
                        </a:rPr>
                        <a:t>Surveyor Initials: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0"/>
                        </a:spcBef>
                      </a:pPr>
                      <a:r>
                        <a:rPr sz="1200" dirty="0">
                          <a:latin typeface="Arial"/>
                          <a:cs typeface="Arial"/>
                        </a:rPr>
                        <a:t>FS#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224427">
                <a:tc gridSpan="4">
                  <a:txBody>
                    <a:bodyPr/>
                    <a:lstStyle/>
                    <a:p>
                      <a:pPr marL="73025">
                        <a:lnSpc>
                          <a:spcPct val="100000"/>
                        </a:lnSpc>
                        <a:spcBef>
                          <a:spcPts val="615"/>
                        </a:spcBef>
                      </a:pPr>
                      <a:r>
                        <a:rPr sz="1200" spc="-5" dirty="0">
                          <a:latin typeface="Arial"/>
                          <a:cs typeface="Arial"/>
                        </a:rPr>
                        <a:t>Cemetery</a:t>
                      </a:r>
                      <a:r>
                        <a:rPr sz="1200" spc="-10" dirty="0">
                          <a:latin typeface="Arial"/>
                          <a:cs typeface="Arial"/>
                        </a:rPr>
                        <a:t> </a:t>
                      </a:r>
                      <a:r>
                        <a:rPr sz="1200" spc="-5" dirty="0">
                          <a:latin typeface="Arial"/>
                          <a:cs typeface="Arial"/>
                        </a:rPr>
                        <a:t>Name:</a:t>
                      </a:r>
                      <a:endParaRPr sz="1200">
                        <a:latin typeface="Arial"/>
                        <a:cs typeface="Arial"/>
                      </a:endParaRP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marL="71120">
                        <a:lnSpc>
                          <a:spcPct val="100000"/>
                        </a:lnSpc>
                        <a:spcBef>
                          <a:spcPts val="615"/>
                        </a:spcBef>
                      </a:pPr>
                      <a:r>
                        <a:rPr sz="1200" dirty="0">
                          <a:latin typeface="Arial"/>
                          <a:cs typeface="Arial"/>
                        </a:rPr>
                        <a:t>GPS:</a:t>
                      </a:r>
                      <a:endParaRPr sz="1200">
                        <a:latin typeface="Arial"/>
                        <a:cs typeface="Arial"/>
                      </a:endParaRP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86358">
                <a:tc gridSpan="2">
                  <a:txBody>
                    <a:bodyPr/>
                    <a:lstStyle/>
                    <a:p>
                      <a:pPr marL="73025">
                        <a:lnSpc>
                          <a:spcPct val="100000"/>
                        </a:lnSpc>
                        <a:spcBef>
                          <a:spcPts val="185"/>
                        </a:spcBef>
                      </a:pPr>
                      <a:r>
                        <a:rPr sz="1200" spc="-5" dirty="0">
                          <a:latin typeface="Arial"/>
                          <a:cs typeface="Arial"/>
                        </a:rPr>
                        <a:t>Section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Row</a:t>
                      </a:r>
                      <a:r>
                        <a:rPr sz="1200" spc="-20" dirty="0">
                          <a:latin typeface="Arial"/>
                          <a:cs typeface="Arial"/>
                        </a:rPr>
                        <a:t>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3">
                  <a:txBody>
                    <a:bodyPr/>
                    <a:lstStyle/>
                    <a:p>
                      <a:pPr marL="71120">
                        <a:lnSpc>
                          <a:spcPct val="100000"/>
                        </a:lnSpc>
                        <a:spcBef>
                          <a:spcPts val="185"/>
                        </a:spcBef>
                      </a:pPr>
                      <a:r>
                        <a:rPr sz="1200" spc="-5" dirty="0">
                          <a:latin typeface="Arial"/>
                          <a:cs typeface="Arial"/>
                        </a:rPr>
                        <a:t>Grave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Orientation </a:t>
                      </a:r>
                      <a:r>
                        <a:rPr sz="1200" spc="-10" dirty="0">
                          <a:latin typeface="Arial"/>
                          <a:cs typeface="Arial"/>
                        </a:rPr>
                        <a:t>(E/W </a:t>
                      </a:r>
                      <a:r>
                        <a:rPr sz="1200" spc="-5" dirty="0">
                          <a:latin typeface="Arial"/>
                          <a:cs typeface="Arial"/>
                        </a:rPr>
                        <a:t>or N/S,</a:t>
                      </a:r>
                      <a:r>
                        <a:rPr sz="1200" spc="20" dirty="0">
                          <a:latin typeface="Arial"/>
                          <a:cs typeface="Arial"/>
                        </a:rPr>
                        <a:t> </a:t>
                      </a:r>
                      <a:r>
                        <a:rPr sz="1200" spc="-5" dirty="0">
                          <a:latin typeface="Arial"/>
                          <a:cs typeface="Arial"/>
                        </a:rPr>
                        <a:t>etc.):</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3"/>
                  </a:ext>
                </a:extLst>
              </a:tr>
              <a:tr h="185915">
                <a:tc gridSpan="9">
                  <a:txBody>
                    <a:bodyPr/>
                    <a:lstStyle/>
                    <a:p>
                      <a:pPr marL="73025">
                        <a:lnSpc>
                          <a:spcPct val="100000"/>
                        </a:lnSpc>
                        <a:spcBef>
                          <a:spcPts val="180"/>
                        </a:spcBef>
                      </a:pPr>
                      <a:r>
                        <a:rPr sz="1200" dirty="0">
                          <a:latin typeface="Arial"/>
                          <a:cs typeface="Arial"/>
                        </a:rPr>
                        <a:t>Photo</a:t>
                      </a:r>
                      <a:r>
                        <a:rPr sz="1200" spc="-5" dirty="0">
                          <a:latin typeface="Arial"/>
                          <a:cs typeface="Arial"/>
                        </a:rPr>
                        <a:t> #’s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84145">
                <a:tc gridSpan="9">
                  <a:txBody>
                    <a:bodyPr/>
                    <a:lstStyle/>
                    <a:p>
                      <a:pPr marL="2052955">
                        <a:lnSpc>
                          <a:spcPct val="100000"/>
                        </a:lnSpc>
                        <a:spcBef>
                          <a:spcPts val="160"/>
                        </a:spcBef>
                      </a:pPr>
                      <a:r>
                        <a:rPr sz="1200" spc="-5" dirty="0">
                          <a:latin typeface="Arial"/>
                          <a:cs typeface="Arial"/>
                        </a:rPr>
                        <a:t>Inscription (use </a:t>
                      </a:r>
                      <a:r>
                        <a:rPr sz="1200" spc="-10" dirty="0">
                          <a:latin typeface="Arial"/>
                          <a:cs typeface="Arial"/>
                        </a:rPr>
                        <a:t>back </a:t>
                      </a:r>
                      <a:r>
                        <a:rPr sz="1200" spc="-5" dirty="0">
                          <a:latin typeface="Arial"/>
                          <a:cs typeface="Arial"/>
                        </a:rPr>
                        <a:t>for </a:t>
                      </a:r>
                      <a:r>
                        <a:rPr sz="1200" dirty="0">
                          <a:latin typeface="Arial"/>
                          <a:cs typeface="Arial"/>
                        </a:rPr>
                        <a:t>more </a:t>
                      </a:r>
                      <a:r>
                        <a:rPr sz="1200" spc="-5" dirty="0">
                          <a:latin typeface="Arial"/>
                          <a:cs typeface="Arial"/>
                        </a:rPr>
                        <a:t>space, indicate here </a:t>
                      </a:r>
                      <a:r>
                        <a:rPr sz="1200" spc="-10" dirty="0">
                          <a:latin typeface="Arial"/>
                          <a:cs typeface="Arial"/>
                        </a:rPr>
                        <a:t>if back is</a:t>
                      </a:r>
                      <a:r>
                        <a:rPr sz="1200" spc="50" dirty="0">
                          <a:latin typeface="Arial"/>
                          <a:cs typeface="Arial"/>
                        </a:rPr>
                        <a:t> </a:t>
                      </a:r>
                      <a:r>
                        <a:rPr sz="1200" spc="-5" dirty="0">
                          <a:latin typeface="Arial"/>
                          <a:cs typeface="Arial"/>
                        </a:rPr>
                        <a:t>used)</a:t>
                      </a:r>
                      <a:endParaRPr sz="1200">
                        <a:latin typeface="Arial"/>
                        <a:cs typeface="Arial"/>
                      </a:endParaRPr>
                    </a:p>
                  </a:txBody>
                  <a:tcPr marL="0" marR="0" marT="152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389522">
                <a:tc gridSpan="9">
                  <a:txBody>
                    <a:bodyPr/>
                    <a:lstStyle/>
                    <a:p>
                      <a:pPr marL="208279">
                        <a:lnSpc>
                          <a:spcPct val="100000"/>
                        </a:lnSpc>
                        <a:spcBef>
                          <a:spcPts val="1019"/>
                        </a:spcBef>
                      </a:pPr>
                      <a:r>
                        <a:rPr sz="1200" b="1" spc="-5" dirty="0">
                          <a:solidFill>
                            <a:srgbClr val="FF0000"/>
                          </a:solidFill>
                          <a:latin typeface="Arial"/>
                          <a:cs typeface="Arial"/>
                        </a:rPr>
                        <a:t>_R/ RD </a:t>
                      </a:r>
                      <a:r>
                        <a:rPr sz="1200" b="1" dirty="0">
                          <a:solidFill>
                            <a:srgbClr val="FF0000"/>
                          </a:solidFill>
                          <a:latin typeface="Arial"/>
                          <a:cs typeface="Arial"/>
                        </a:rPr>
                        <a:t>SHARP/BORИ FEB/</a:t>
                      </a:r>
                      <a:r>
                        <a:rPr lang="en-US" sz="1200" b="1" dirty="0">
                          <a:solidFill>
                            <a:srgbClr val="FF0000"/>
                          </a:solidFill>
                          <a:latin typeface="Arial"/>
                          <a:cs typeface="Arial"/>
                        </a:rPr>
                        <a:t>141875/BROX </a:t>
                      </a:r>
                      <a:r>
                        <a:rPr lang="en-US" sz="1200" b="1" spc="-5" dirty="0">
                          <a:solidFill>
                            <a:srgbClr val="FF0000"/>
                          </a:solidFill>
                          <a:latin typeface="Arial"/>
                          <a:cs typeface="Arial"/>
                        </a:rPr>
                        <a:t>COWTY</a:t>
                      </a:r>
                      <a:r>
                        <a:rPr sz="1200" b="1" spc="-5" dirty="0">
                          <a:solidFill>
                            <a:srgbClr val="FF0000"/>
                          </a:solidFill>
                          <a:latin typeface="Arial"/>
                          <a:cs typeface="Arial"/>
                        </a:rPr>
                        <a:t>/ </a:t>
                      </a:r>
                      <a:r>
                        <a:rPr sz="1200" b="1" dirty="0">
                          <a:solidFill>
                            <a:srgbClr val="FF0000"/>
                          </a:solidFill>
                          <a:latin typeface="Arial"/>
                          <a:cs typeface="Arial"/>
                        </a:rPr>
                        <a:t>GA/DIED MAR </a:t>
                      </a:r>
                      <a:r>
                        <a:rPr sz="1200" b="1" spc="-5" dirty="0">
                          <a:solidFill>
                            <a:srgbClr val="FF0000"/>
                          </a:solidFill>
                          <a:latin typeface="Arial"/>
                          <a:cs typeface="Arial"/>
                        </a:rPr>
                        <a:t>2_</a:t>
                      </a:r>
                      <a:r>
                        <a:rPr sz="1200" b="1" spc="-35" dirty="0">
                          <a:solidFill>
                            <a:srgbClr val="FF0000"/>
                          </a:solidFill>
                          <a:latin typeface="Arial"/>
                          <a:cs typeface="Arial"/>
                        </a:rPr>
                        <a:t> </a:t>
                      </a:r>
                      <a:r>
                        <a:rPr sz="1200" b="1" spc="-5" dirty="0">
                          <a:solidFill>
                            <a:srgbClr val="FF0000"/>
                          </a:solidFill>
                          <a:latin typeface="Arial"/>
                          <a:cs typeface="Arial"/>
                        </a:rPr>
                        <a:t>1920</a:t>
                      </a:r>
                      <a:endParaRPr sz="1200" b="1" dirty="0">
                        <a:latin typeface="Arial"/>
                        <a:cs typeface="Arial"/>
                      </a:endParaRPr>
                    </a:p>
                  </a:txBody>
                  <a:tcPr marL="0" marR="0" marT="9715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82374">
                <a:tc gridSpan="9">
                  <a:txBody>
                    <a:bodyPr/>
                    <a:lstStyle/>
                    <a:p>
                      <a:pPr marL="73025">
                        <a:lnSpc>
                          <a:spcPct val="100000"/>
                        </a:lnSpc>
                        <a:spcBef>
                          <a:spcPts val="140"/>
                        </a:spcBef>
                      </a:pPr>
                      <a:r>
                        <a:rPr sz="1200" b="1" spc="30" dirty="0">
                          <a:solidFill>
                            <a:srgbClr val="FFFFFF"/>
                          </a:solidFill>
                          <a:latin typeface="Arial"/>
                          <a:cs typeface="Arial"/>
                        </a:rPr>
                        <a:t>Type </a:t>
                      </a:r>
                      <a:r>
                        <a:rPr sz="1200" b="1" spc="20" dirty="0">
                          <a:solidFill>
                            <a:srgbClr val="FFFFFF"/>
                          </a:solidFill>
                          <a:latin typeface="Arial"/>
                          <a:cs typeface="Arial"/>
                        </a:rPr>
                        <a:t>of </a:t>
                      </a:r>
                      <a:r>
                        <a:rPr sz="1200" b="1" spc="35" dirty="0">
                          <a:solidFill>
                            <a:srgbClr val="FFFFFF"/>
                          </a:solidFill>
                          <a:latin typeface="Arial"/>
                          <a:cs typeface="Arial"/>
                        </a:rPr>
                        <a:t>Marker </a:t>
                      </a:r>
                      <a:r>
                        <a:rPr sz="1200" b="1" spc="40" dirty="0">
                          <a:solidFill>
                            <a:srgbClr val="FFFFFF"/>
                          </a:solidFill>
                          <a:latin typeface="Arial"/>
                          <a:cs typeface="Arial"/>
                        </a:rPr>
                        <a:t>(check multiple </a:t>
                      </a:r>
                      <a:r>
                        <a:rPr sz="1200" b="1" spc="20" dirty="0">
                          <a:solidFill>
                            <a:srgbClr val="FFFFFF"/>
                          </a:solidFill>
                          <a:latin typeface="Arial"/>
                          <a:cs typeface="Arial"/>
                        </a:rPr>
                        <a:t>if</a:t>
                      </a:r>
                      <a:r>
                        <a:rPr sz="1200" b="1" spc="105" dirty="0">
                          <a:solidFill>
                            <a:srgbClr val="FFFFFF"/>
                          </a:solidFill>
                          <a:latin typeface="Arial"/>
                          <a:cs typeface="Arial"/>
                        </a:rPr>
                        <a:t> </a:t>
                      </a:r>
                      <a:r>
                        <a:rPr sz="1200" b="1" spc="35" dirty="0">
                          <a:solidFill>
                            <a:srgbClr val="FFFFFF"/>
                          </a:solidFill>
                          <a:latin typeface="Arial"/>
                          <a:cs typeface="Arial"/>
                        </a:rPr>
                        <a:t>needed)</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900952">
                <a:tc gridSpan="3">
                  <a:txBody>
                    <a:bodyPr/>
                    <a:lstStyle/>
                    <a:p>
                      <a:pPr marL="219075" marR="1165225">
                        <a:lnSpc>
                          <a:spcPct val="100000"/>
                        </a:lnSpc>
                        <a:spcBef>
                          <a:spcPts val="320"/>
                        </a:spcBef>
                      </a:pPr>
                      <a:r>
                        <a:rPr sz="1200" spc="-5" dirty="0">
                          <a:latin typeface="Arial"/>
                          <a:cs typeface="Arial"/>
                        </a:rPr>
                        <a:t>Above Ground</a:t>
                      </a:r>
                      <a:r>
                        <a:rPr sz="1200" spc="-50" dirty="0">
                          <a:latin typeface="Arial"/>
                          <a:cs typeface="Arial"/>
                        </a:rPr>
                        <a:t> </a:t>
                      </a:r>
                      <a:r>
                        <a:rPr sz="1200" spc="-5" dirty="0">
                          <a:latin typeface="Arial"/>
                          <a:cs typeface="Arial"/>
                        </a:rPr>
                        <a:t>Vault  </a:t>
                      </a:r>
                      <a:r>
                        <a:rPr lang="en-US" sz="1200" spc="-5" dirty="0">
                          <a:latin typeface="Arial"/>
                          <a:cs typeface="Arial"/>
                        </a:rPr>
                        <a:t>     </a:t>
                      </a:r>
                    </a:p>
                    <a:p>
                      <a:pPr marL="219075" marR="1165225">
                        <a:lnSpc>
                          <a:spcPct val="100000"/>
                        </a:lnSpc>
                        <a:spcBef>
                          <a:spcPts val="320"/>
                        </a:spcBef>
                      </a:pPr>
                      <a:r>
                        <a:rPr sz="1200" spc="-5" dirty="0">
                          <a:latin typeface="Arial"/>
                          <a:cs typeface="Arial"/>
                        </a:rPr>
                        <a:t>Cradle</a:t>
                      </a:r>
                      <a:endParaRPr sz="1200" dirty="0">
                        <a:latin typeface="Arial"/>
                        <a:cs typeface="Arial"/>
                      </a:endParaRPr>
                    </a:p>
                    <a:p>
                      <a:pPr marL="219075" marR="1271270">
                        <a:lnSpc>
                          <a:spcPct val="100000"/>
                        </a:lnSpc>
                        <a:spcBef>
                          <a:spcPts val="15"/>
                        </a:spcBef>
                      </a:pPr>
                      <a:r>
                        <a:rPr sz="1200" spc="-5" dirty="0">
                          <a:latin typeface="Arial"/>
                          <a:cs typeface="Arial"/>
                        </a:rPr>
                        <a:t>Government</a:t>
                      </a:r>
                      <a:r>
                        <a:rPr sz="1200" spc="-50" dirty="0">
                          <a:latin typeface="Arial"/>
                          <a:cs typeface="Arial"/>
                        </a:rPr>
                        <a:t> </a:t>
                      </a:r>
                      <a:r>
                        <a:rPr sz="1200" spc="-5" dirty="0">
                          <a:latin typeface="Arial"/>
                          <a:cs typeface="Arial"/>
                        </a:rPr>
                        <a:t>Issue  </a:t>
                      </a:r>
                      <a:r>
                        <a:rPr lang="en-US" sz="1200" spc="-5" dirty="0">
                          <a:latin typeface="Arial"/>
                          <a:cs typeface="Arial"/>
                        </a:rPr>
                        <a:t>        </a:t>
                      </a:r>
                    </a:p>
                    <a:p>
                      <a:pPr marL="219075" marR="1271270">
                        <a:lnSpc>
                          <a:spcPct val="100000"/>
                        </a:lnSpc>
                        <a:spcBef>
                          <a:spcPts val="15"/>
                        </a:spcBef>
                      </a:pPr>
                      <a:r>
                        <a:rPr sz="1200" spc="-5" dirty="0">
                          <a:latin typeface="Arial"/>
                          <a:cs typeface="Arial"/>
                        </a:rPr>
                        <a:t>Ground Marker</a:t>
                      </a:r>
                      <a:endParaRPr sz="1200" dirty="0">
                        <a:latin typeface="Arial"/>
                        <a:cs typeface="Arial"/>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a:lnSpc>
                          <a:spcPct val="100000"/>
                        </a:lnSpc>
                        <a:spcBef>
                          <a:spcPts val="459"/>
                        </a:spcBef>
                      </a:pPr>
                      <a:r>
                        <a:rPr sz="1200" spc="-5" dirty="0">
                          <a:latin typeface="Arial"/>
                          <a:cs typeface="Arial"/>
                        </a:rPr>
                        <a:t>Handmade</a:t>
                      </a:r>
                      <a:endParaRPr sz="1200" dirty="0">
                        <a:latin typeface="Arial"/>
                        <a:cs typeface="Arial"/>
                      </a:endParaRPr>
                    </a:p>
                    <a:p>
                      <a:pPr marL="219075">
                        <a:lnSpc>
                          <a:spcPct val="100000"/>
                        </a:lnSpc>
                        <a:spcBef>
                          <a:spcPts val="145"/>
                        </a:spcBef>
                      </a:pPr>
                      <a:r>
                        <a:rPr sz="1200" spc="-5" dirty="0">
                          <a:latin typeface="Arial"/>
                          <a:cs typeface="Arial"/>
                        </a:rPr>
                        <a:t>In-ground</a:t>
                      </a:r>
                      <a:r>
                        <a:rPr sz="1200" spc="-10" dirty="0">
                          <a:latin typeface="Arial"/>
                          <a:cs typeface="Arial"/>
                        </a:rPr>
                        <a:t> </a:t>
                      </a:r>
                      <a:r>
                        <a:rPr sz="1200" spc="-5" dirty="0">
                          <a:latin typeface="Arial"/>
                          <a:cs typeface="Arial"/>
                        </a:rPr>
                        <a:t>Vault</a:t>
                      </a:r>
                      <a:endParaRPr sz="1200" dirty="0">
                        <a:latin typeface="Arial"/>
                        <a:cs typeface="Arial"/>
                      </a:endParaRPr>
                    </a:p>
                    <a:p>
                      <a:pPr marL="219075" marR="1812289">
                        <a:lnSpc>
                          <a:spcPct val="100000"/>
                        </a:lnSpc>
                        <a:spcBef>
                          <a:spcPts val="15"/>
                        </a:spcBef>
                      </a:pPr>
                      <a:r>
                        <a:rPr sz="1200" spc="-5" dirty="0">
                          <a:latin typeface="Arial"/>
                          <a:cs typeface="Arial"/>
                        </a:rPr>
                        <a:t>Ledger  </a:t>
                      </a:r>
                      <a:endParaRPr lang="en-US" sz="1200" spc="-5" dirty="0">
                        <a:latin typeface="Arial"/>
                        <a:cs typeface="Arial"/>
                      </a:endParaRPr>
                    </a:p>
                    <a:p>
                      <a:pPr marL="219075" marR="1812289">
                        <a:lnSpc>
                          <a:spcPct val="100000"/>
                        </a:lnSpc>
                        <a:spcBef>
                          <a:spcPts val="15"/>
                        </a:spcBef>
                      </a:pPr>
                      <a:r>
                        <a:rPr sz="1200" dirty="0">
                          <a:latin typeface="Arial"/>
                          <a:cs typeface="Arial"/>
                        </a:rPr>
                        <a:t>M</a:t>
                      </a:r>
                      <a:r>
                        <a:rPr sz="1200" spc="-5" dirty="0">
                          <a:latin typeface="Arial"/>
                          <a:cs typeface="Arial"/>
                        </a:rPr>
                        <a:t>a</a:t>
                      </a:r>
                      <a:r>
                        <a:rPr sz="1200" dirty="0">
                          <a:latin typeface="Arial"/>
                          <a:cs typeface="Arial"/>
                        </a:rPr>
                        <a:t>us</a:t>
                      </a:r>
                      <a:r>
                        <a:rPr sz="1200" spc="5" dirty="0">
                          <a:latin typeface="Arial"/>
                          <a:cs typeface="Arial"/>
                        </a:rPr>
                        <a:t>o</a:t>
                      </a:r>
                      <a:r>
                        <a:rPr sz="1200" spc="-5" dirty="0">
                          <a:latin typeface="Arial"/>
                          <a:cs typeface="Arial"/>
                        </a:rPr>
                        <a:t>l</a:t>
                      </a:r>
                      <a:r>
                        <a:rPr sz="1200" dirty="0">
                          <a:latin typeface="Arial"/>
                          <a:cs typeface="Arial"/>
                        </a:rPr>
                        <a:t>e</a:t>
                      </a:r>
                      <a:r>
                        <a:rPr sz="1200" spc="-5" dirty="0">
                          <a:latin typeface="Arial"/>
                          <a:cs typeface="Arial"/>
                        </a:rPr>
                        <a:t>u</a:t>
                      </a:r>
                      <a:r>
                        <a:rPr sz="1200" dirty="0">
                          <a:latin typeface="Arial"/>
                          <a:cs typeface="Arial"/>
                        </a:rPr>
                        <a:t>m</a:t>
                      </a:r>
                    </a:p>
                  </a:txBody>
                  <a:tcPr marL="0" marR="0" marT="438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19075" marR="670560" algn="just">
                        <a:lnSpc>
                          <a:spcPct val="100000"/>
                        </a:lnSpc>
                        <a:spcBef>
                          <a:spcPts val="310"/>
                        </a:spcBef>
                      </a:pPr>
                      <a:r>
                        <a:rPr sz="1200" spc="-5" dirty="0">
                          <a:latin typeface="Arial"/>
                          <a:cs typeface="Arial"/>
                        </a:rPr>
                        <a:t>Metal</a:t>
                      </a:r>
                      <a:r>
                        <a:rPr sz="1200" spc="-80" dirty="0">
                          <a:latin typeface="Arial"/>
                          <a:cs typeface="Arial"/>
                        </a:rPr>
                        <a:t> </a:t>
                      </a:r>
                      <a:r>
                        <a:rPr sz="1200" dirty="0">
                          <a:latin typeface="Arial"/>
                          <a:cs typeface="Arial"/>
                        </a:rPr>
                        <a:t>Temporary </a:t>
                      </a:r>
                      <a:r>
                        <a:rPr sz="1200" spc="-5" dirty="0">
                          <a:latin typeface="Arial"/>
                          <a:cs typeface="Arial"/>
                        </a:rPr>
                        <a:t>Obelisk/Monolith  </a:t>
                      </a:r>
                      <a:r>
                        <a:rPr lang="en-US" sz="1200" spc="-5" dirty="0">
                          <a:latin typeface="Arial"/>
                          <a:cs typeface="Arial"/>
                        </a:rPr>
                        <a:t>      </a:t>
                      </a:r>
                      <a:r>
                        <a:rPr sz="1200" spc="-5" dirty="0">
                          <a:latin typeface="Arial"/>
                          <a:cs typeface="Arial"/>
                        </a:rPr>
                        <a:t>Table</a:t>
                      </a:r>
                      <a:r>
                        <a:rPr sz="1200" spc="-15" dirty="0">
                          <a:latin typeface="Arial"/>
                          <a:cs typeface="Arial"/>
                        </a:rPr>
                        <a:t> </a:t>
                      </a:r>
                      <a:r>
                        <a:rPr sz="1200" dirty="0">
                          <a:latin typeface="Arial"/>
                          <a:cs typeface="Arial"/>
                        </a:rPr>
                        <a:t>Tomb</a:t>
                      </a:r>
                    </a:p>
                    <a:p>
                      <a:pPr marL="73025" marR="1223645" indent="29845">
                        <a:lnSpc>
                          <a:spcPct val="100000"/>
                        </a:lnSpc>
                        <a:spcBef>
                          <a:spcPts val="75"/>
                        </a:spcBef>
                      </a:pPr>
                      <a:r>
                        <a:rPr sz="1200" b="1" baseline="5050" dirty="0">
                          <a:solidFill>
                            <a:srgbClr val="FF0000"/>
                          </a:solidFill>
                          <a:latin typeface="Arial"/>
                          <a:cs typeface="Arial"/>
                        </a:rPr>
                        <a:t>x</a:t>
                      </a:r>
                      <a:r>
                        <a:rPr sz="1200" spc="-30" baseline="5050" dirty="0">
                          <a:solidFill>
                            <a:srgbClr val="FF0000"/>
                          </a:solidFill>
                          <a:latin typeface="Arial"/>
                          <a:cs typeface="Arial"/>
                        </a:rPr>
                        <a:t> </a:t>
                      </a:r>
                      <a:r>
                        <a:rPr sz="1200" spc="-5" dirty="0">
                          <a:latin typeface="Arial"/>
                          <a:cs typeface="Arial"/>
                        </a:rPr>
                        <a:t>Upright  </a:t>
                      </a:r>
                      <a:endParaRPr lang="en-US" sz="1200" spc="-5" dirty="0">
                        <a:latin typeface="Arial"/>
                        <a:cs typeface="Arial"/>
                      </a:endParaRPr>
                    </a:p>
                    <a:p>
                      <a:pPr marL="73025" marR="1223645" indent="29845">
                        <a:lnSpc>
                          <a:spcPct val="100000"/>
                        </a:lnSpc>
                        <a:spcBef>
                          <a:spcPts val="75"/>
                        </a:spcBef>
                      </a:pPr>
                      <a:r>
                        <a:rPr lang="en-US" sz="1200" spc="-5" dirty="0">
                          <a:latin typeface="Arial"/>
                          <a:cs typeface="Arial"/>
                        </a:rPr>
                        <a:t>   </a:t>
                      </a:r>
                      <a:r>
                        <a:rPr sz="1200" spc="-5" dirty="0">
                          <a:latin typeface="Arial"/>
                          <a:cs typeface="Arial"/>
                        </a:rPr>
                        <a:t>Other:</a:t>
                      </a:r>
                      <a:endParaRPr sz="1200" dirty="0">
                        <a:latin typeface="Arial"/>
                        <a:cs typeface="Arial"/>
                      </a:endParaRPr>
                    </a:p>
                  </a:txBody>
                  <a:tcPr marL="0" marR="0" marT="2952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8"/>
                  </a:ext>
                </a:extLst>
              </a:tr>
              <a:tr h="183260">
                <a:tc gridSpan="9">
                  <a:txBody>
                    <a:bodyPr/>
                    <a:lstStyle/>
                    <a:p>
                      <a:pPr marL="73025">
                        <a:lnSpc>
                          <a:spcPct val="100000"/>
                        </a:lnSpc>
                        <a:spcBef>
                          <a:spcPts val="150"/>
                        </a:spcBef>
                      </a:pPr>
                      <a:r>
                        <a:rPr sz="1200" b="1" spc="35" dirty="0">
                          <a:solidFill>
                            <a:srgbClr val="FFFFFF"/>
                          </a:solidFill>
                          <a:latin typeface="Arial"/>
                          <a:cs typeface="Arial"/>
                        </a:rPr>
                        <a:t>Marker Material (check </a:t>
                      </a:r>
                      <a:r>
                        <a:rPr sz="1200" b="1" spc="40" dirty="0">
                          <a:solidFill>
                            <a:srgbClr val="FFFFFF"/>
                          </a:solidFill>
                          <a:latin typeface="Arial"/>
                          <a:cs typeface="Arial"/>
                        </a:rPr>
                        <a:t>multiple </a:t>
                      </a:r>
                      <a:r>
                        <a:rPr sz="1200" b="1" spc="20" dirty="0">
                          <a:solidFill>
                            <a:srgbClr val="FFFFFF"/>
                          </a:solidFill>
                          <a:latin typeface="Arial"/>
                          <a:cs typeface="Arial"/>
                        </a:rPr>
                        <a:t>if</a:t>
                      </a:r>
                      <a:r>
                        <a:rPr sz="1200" b="1" spc="65" dirty="0">
                          <a:solidFill>
                            <a:srgbClr val="FFFFFF"/>
                          </a:solidFill>
                          <a:latin typeface="Arial"/>
                          <a:cs typeface="Arial"/>
                        </a:rPr>
                        <a:t> </a:t>
                      </a:r>
                      <a:r>
                        <a:rPr sz="1200" b="1" spc="35" dirty="0">
                          <a:solidFill>
                            <a:srgbClr val="FFFFFF"/>
                          </a:solidFill>
                          <a:latin typeface="Arial"/>
                          <a:cs typeface="Arial"/>
                        </a:rPr>
                        <a:t>needed)</a:t>
                      </a:r>
                      <a:endParaRPr sz="1200" dirty="0">
                        <a:latin typeface="Arial"/>
                        <a:cs typeface="Arial"/>
                      </a:endParaRPr>
                    </a:p>
                  </a:txBody>
                  <a:tcPr marL="0" marR="0" marT="1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715331">
                <a:tc gridSpan="3">
                  <a:txBody>
                    <a:bodyPr/>
                    <a:lstStyle/>
                    <a:p>
                      <a:pPr marL="219075" marR="1722755" indent="-105410">
                        <a:lnSpc>
                          <a:spcPct val="100000"/>
                        </a:lnSpc>
                      </a:pPr>
                      <a:r>
                        <a:rPr sz="1200" b="1" baseline="2525" dirty="0">
                          <a:solidFill>
                            <a:srgbClr val="FF0000"/>
                          </a:solidFill>
                          <a:latin typeface="Arial"/>
                          <a:cs typeface="Arial"/>
                        </a:rPr>
                        <a:t>x</a:t>
                      </a:r>
                      <a:r>
                        <a:rPr sz="1200" baseline="2525" dirty="0">
                          <a:solidFill>
                            <a:srgbClr val="FF0000"/>
                          </a:solidFill>
                          <a:latin typeface="Arial"/>
                          <a:cs typeface="Arial"/>
                        </a:rPr>
                        <a:t> </a:t>
                      </a:r>
                      <a:r>
                        <a:rPr sz="1200" spc="-5" dirty="0">
                          <a:latin typeface="Arial"/>
                          <a:cs typeface="Arial"/>
                        </a:rPr>
                        <a:t>Concrete  </a:t>
                      </a:r>
                      <a:r>
                        <a:rPr lang="en-US" sz="1200" spc="-5" dirty="0">
                          <a:latin typeface="Arial"/>
                          <a:cs typeface="Arial"/>
                        </a:rPr>
                        <a:t>     </a:t>
                      </a:r>
                    </a:p>
                    <a:p>
                      <a:pPr marL="219075" marR="1722755" indent="-105410">
                        <a:lnSpc>
                          <a:spcPct val="100000"/>
                        </a:lnSpc>
                      </a:pPr>
                      <a:r>
                        <a:rPr lang="en-US" sz="1200" spc="-5" dirty="0">
                          <a:latin typeface="Arial"/>
                          <a:cs typeface="Arial"/>
                        </a:rPr>
                        <a:t>   </a:t>
                      </a:r>
                      <a:r>
                        <a:rPr sz="1200" spc="-5" dirty="0">
                          <a:latin typeface="Arial"/>
                          <a:cs typeface="Arial"/>
                        </a:rPr>
                        <a:t>Granite  </a:t>
                      </a:r>
                      <a:endParaRPr lang="en-US" sz="1200" spc="-5" dirty="0">
                        <a:latin typeface="Arial"/>
                        <a:cs typeface="Arial"/>
                      </a:endParaRPr>
                    </a:p>
                    <a:p>
                      <a:pPr marL="219075" marR="1722755" indent="-105410">
                        <a:lnSpc>
                          <a:spcPct val="100000"/>
                        </a:lnSpc>
                      </a:pPr>
                      <a:r>
                        <a:rPr lang="en-US" sz="1200" spc="-5" dirty="0">
                          <a:latin typeface="Arial"/>
                          <a:cs typeface="Arial"/>
                        </a:rPr>
                        <a:t>   </a:t>
                      </a:r>
                      <a:r>
                        <a:rPr sz="1200" dirty="0">
                          <a:latin typeface="Arial"/>
                          <a:cs typeface="Arial"/>
                        </a:rPr>
                        <a:t>L</a:t>
                      </a:r>
                      <a:r>
                        <a:rPr sz="1200" spc="-10" dirty="0">
                          <a:latin typeface="Arial"/>
                          <a:cs typeface="Arial"/>
                        </a:rPr>
                        <a:t>i</a:t>
                      </a:r>
                      <a:r>
                        <a:rPr sz="1200" spc="20" dirty="0">
                          <a:latin typeface="Arial"/>
                          <a:cs typeface="Arial"/>
                        </a:rPr>
                        <a:t>m</a:t>
                      </a:r>
                      <a:r>
                        <a:rPr sz="1200" dirty="0">
                          <a:latin typeface="Arial"/>
                          <a:cs typeface="Arial"/>
                        </a:rPr>
                        <a:t>esto</a:t>
                      </a:r>
                      <a:r>
                        <a:rPr sz="1200" spc="-5" dirty="0">
                          <a:latin typeface="Arial"/>
                          <a:cs typeface="Arial"/>
                        </a:rPr>
                        <a:t>n</a:t>
                      </a:r>
                      <a:r>
                        <a:rPr sz="1200" dirty="0">
                          <a:latin typeface="Arial"/>
                          <a:cs typeface="Arial"/>
                        </a:rPr>
                        <a:t>e </a:t>
                      </a:r>
                      <a:r>
                        <a:rPr lang="en-US" sz="1200" dirty="0">
                          <a:latin typeface="Arial"/>
                          <a:cs typeface="Arial"/>
                        </a:rPr>
                        <a:t>   </a:t>
                      </a:r>
                      <a:r>
                        <a:rPr sz="1200" dirty="0">
                          <a:latin typeface="Arial"/>
                          <a:cs typeface="Arial"/>
                        </a:rPr>
                        <a:t> </a:t>
                      </a:r>
                      <a:endParaRPr lang="en-US" sz="1200" dirty="0">
                        <a:latin typeface="Arial"/>
                        <a:cs typeface="Arial"/>
                      </a:endParaRPr>
                    </a:p>
                    <a:p>
                      <a:pPr marL="219075" marR="1722755" indent="-105410">
                        <a:lnSpc>
                          <a:spcPct val="100000"/>
                        </a:lnSpc>
                      </a:pPr>
                      <a:r>
                        <a:rPr lang="en-US" sz="1200" spc="-5" dirty="0">
                          <a:latin typeface="Arial"/>
                          <a:cs typeface="Arial"/>
                        </a:rPr>
                        <a:t>   </a:t>
                      </a:r>
                      <a:r>
                        <a:rPr sz="1200" spc="-5" dirty="0">
                          <a:latin typeface="Arial"/>
                          <a:cs typeface="Arial"/>
                        </a:rPr>
                        <a:t>Marble</a:t>
                      </a:r>
                      <a:endParaRPr sz="1200" dirty="0">
                        <a:latin typeface="Arial"/>
                        <a:cs typeface="Arial"/>
                      </a:endParaRPr>
                    </a:p>
                  </a:txBody>
                  <a:tcPr marL="0" marR="0" marT="33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marR="1557655">
                        <a:lnSpc>
                          <a:spcPct val="100000"/>
                        </a:lnSpc>
                      </a:pPr>
                      <a:r>
                        <a:rPr sz="1200" dirty="0">
                          <a:latin typeface="Arial"/>
                          <a:cs typeface="Arial"/>
                        </a:rPr>
                        <a:t>M</a:t>
                      </a:r>
                      <a:r>
                        <a:rPr sz="1200" spc="-5" dirty="0">
                          <a:latin typeface="Arial"/>
                          <a:cs typeface="Arial"/>
                        </a:rPr>
                        <a:t>e</a:t>
                      </a:r>
                      <a:r>
                        <a:rPr sz="1200" dirty="0">
                          <a:latin typeface="Arial"/>
                          <a:cs typeface="Arial"/>
                        </a:rPr>
                        <a:t>t</a:t>
                      </a:r>
                      <a:r>
                        <a:rPr sz="1200" spc="5" dirty="0">
                          <a:latin typeface="Arial"/>
                          <a:cs typeface="Arial"/>
                        </a:rPr>
                        <a:t>a</a:t>
                      </a:r>
                      <a:r>
                        <a:rPr sz="1200" spc="-5" dirty="0">
                          <a:latin typeface="Arial"/>
                          <a:cs typeface="Arial"/>
                        </a:rPr>
                        <a:t>l</a:t>
                      </a:r>
                      <a:r>
                        <a:rPr sz="1200" spc="10" dirty="0">
                          <a:latin typeface="Arial"/>
                          <a:cs typeface="Arial"/>
                        </a:rPr>
                        <a:t>/</a:t>
                      </a:r>
                      <a:r>
                        <a:rPr sz="1200" spc="-5" dirty="0">
                          <a:latin typeface="Arial"/>
                          <a:cs typeface="Arial"/>
                        </a:rPr>
                        <a:t>Al</a:t>
                      </a:r>
                      <a:r>
                        <a:rPr sz="1200" dirty="0">
                          <a:latin typeface="Arial"/>
                          <a:cs typeface="Arial"/>
                        </a:rPr>
                        <a:t>u</a:t>
                      </a:r>
                      <a:r>
                        <a:rPr sz="1200" spc="15" dirty="0">
                          <a:latin typeface="Arial"/>
                          <a:cs typeface="Arial"/>
                        </a:rPr>
                        <a:t>m</a:t>
                      </a:r>
                      <a:r>
                        <a:rPr sz="1200" spc="-5" dirty="0">
                          <a:latin typeface="Arial"/>
                          <a:cs typeface="Arial"/>
                        </a:rPr>
                        <a:t>i</a:t>
                      </a:r>
                      <a:r>
                        <a:rPr sz="1200" dirty="0">
                          <a:latin typeface="Arial"/>
                          <a:cs typeface="Arial"/>
                        </a:rPr>
                        <a:t>n</a:t>
                      </a:r>
                      <a:r>
                        <a:rPr sz="1200" spc="-5" dirty="0">
                          <a:latin typeface="Arial"/>
                          <a:cs typeface="Arial"/>
                        </a:rPr>
                        <a:t>u</a:t>
                      </a:r>
                      <a:r>
                        <a:rPr sz="1200" dirty="0">
                          <a:latin typeface="Arial"/>
                          <a:cs typeface="Arial"/>
                        </a:rPr>
                        <a:t>m  </a:t>
                      </a:r>
                      <a:endParaRPr lang="en-US" sz="1200" dirty="0">
                        <a:latin typeface="Arial"/>
                        <a:cs typeface="Arial"/>
                      </a:endParaRPr>
                    </a:p>
                    <a:p>
                      <a:pPr marL="219075" marR="1557655">
                        <a:lnSpc>
                          <a:spcPct val="100000"/>
                        </a:lnSpc>
                      </a:pPr>
                      <a:r>
                        <a:rPr sz="1200" spc="-5" dirty="0">
                          <a:latin typeface="Arial"/>
                          <a:cs typeface="Arial"/>
                        </a:rPr>
                        <a:t>Metal/Cast Iron  </a:t>
                      </a:r>
                      <a:endParaRPr lang="en-US" sz="1200" spc="-5" dirty="0">
                        <a:latin typeface="Arial"/>
                        <a:cs typeface="Arial"/>
                      </a:endParaRPr>
                    </a:p>
                    <a:p>
                      <a:pPr marL="219075" marR="1557655">
                        <a:lnSpc>
                          <a:spcPct val="100000"/>
                        </a:lnSpc>
                      </a:pPr>
                      <a:r>
                        <a:rPr sz="1200" spc="-5" dirty="0">
                          <a:latin typeface="Arial"/>
                          <a:cs typeface="Arial"/>
                        </a:rPr>
                        <a:t>Metal/Zinc  </a:t>
                      </a:r>
                      <a:endParaRPr lang="en-US" sz="1200" spc="-5" dirty="0">
                        <a:latin typeface="Arial"/>
                        <a:cs typeface="Arial"/>
                      </a:endParaRPr>
                    </a:p>
                    <a:p>
                      <a:pPr marL="219075" marR="1557655">
                        <a:lnSpc>
                          <a:spcPct val="100000"/>
                        </a:lnSpc>
                      </a:pPr>
                      <a:r>
                        <a:rPr sz="1200" spc="-5" dirty="0">
                          <a:latin typeface="Arial"/>
                          <a:cs typeface="Arial"/>
                        </a:rPr>
                        <a:t>Sandstone</a:t>
                      </a:r>
                      <a:endParaRPr sz="1200" dirty="0">
                        <a:latin typeface="Arial"/>
                        <a:cs typeface="Arial"/>
                      </a:endParaRPr>
                    </a:p>
                  </a:txBody>
                  <a:tcPr marL="0" marR="0" marT="238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19075">
                        <a:lnSpc>
                          <a:spcPct val="100000"/>
                        </a:lnSpc>
                      </a:pPr>
                      <a:r>
                        <a:rPr sz="1200" dirty="0">
                          <a:latin typeface="Arial"/>
                          <a:cs typeface="Arial"/>
                        </a:rPr>
                        <a:t>Wood</a:t>
                      </a:r>
                    </a:p>
                    <a:p>
                      <a:pPr marL="219075" marR="934085">
                        <a:lnSpc>
                          <a:spcPct val="100000"/>
                        </a:lnSpc>
                        <a:spcBef>
                          <a:spcPts val="55"/>
                        </a:spcBef>
                      </a:pPr>
                      <a:r>
                        <a:rPr sz="1200" spc="-5" dirty="0">
                          <a:latin typeface="Arial"/>
                          <a:cs typeface="Arial"/>
                        </a:rPr>
                        <a:t>Other</a:t>
                      </a:r>
                      <a:r>
                        <a:rPr sz="1200" spc="-65" dirty="0">
                          <a:latin typeface="Arial"/>
                          <a:cs typeface="Arial"/>
                        </a:rPr>
                        <a:t> </a:t>
                      </a:r>
                      <a:r>
                        <a:rPr sz="1200" spc="-5" dirty="0">
                          <a:latin typeface="Arial"/>
                          <a:cs typeface="Arial"/>
                        </a:rPr>
                        <a:t>stone:  </a:t>
                      </a:r>
                      <a:endParaRPr lang="en-US" sz="1200" spc="-5" dirty="0">
                        <a:latin typeface="Arial"/>
                        <a:cs typeface="Arial"/>
                      </a:endParaRPr>
                    </a:p>
                    <a:p>
                      <a:pPr marL="219075" marR="934085">
                        <a:lnSpc>
                          <a:spcPct val="100000"/>
                        </a:lnSpc>
                        <a:spcBef>
                          <a:spcPts val="55"/>
                        </a:spcBef>
                      </a:pPr>
                      <a:r>
                        <a:rPr sz="1200" spc="-5" dirty="0">
                          <a:latin typeface="Arial"/>
                          <a:cs typeface="Arial"/>
                        </a:rPr>
                        <a:t>Other</a:t>
                      </a:r>
                      <a:r>
                        <a:rPr sz="1200" spc="-60" dirty="0">
                          <a:latin typeface="Arial"/>
                          <a:cs typeface="Arial"/>
                        </a:rPr>
                        <a:t> </a:t>
                      </a:r>
                      <a:r>
                        <a:rPr sz="1200" spc="-5" dirty="0">
                          <a:latin typeface="Arial"/>
                          <a:cs typeface="Arial"/>
                        </a:rPr>
                        <a:t>metal:</a:t>
                      </a:r>
                      <a:endParaRPr sz="1200" dirty="0">
                        <a:latin typeface="Arial"/>
                        <a:cs typeface="Arial"/>
                      </a:endParaRPr>
                    </a:p>
                    <a:p>
                      <a:pPr marL="73025">
                        <a:lnSpc>
                          <a:spcPct val="100000"/>
                        </a:lnSpc>
                        <a:spcBef>
                          <a:spcPts val="70"/>
                        </a:spcBef>
                      </a:pPr>
                      <a:r>
                        <a:rPr lang="en-US" sz="1200" spc="-5" dirty="0">
                          <a:latin typeface="Arial"/>
                          <a:cs typeface="Arial"/>
                        </a:rPr>
                        <a:t>     </a:t>
                      </a:r>
                      <a:r>
                        <a:rPr sz="1200" spc="-5" dirty="0">
                          <a:latin typeface="Arial"/>
                          <a:cs typeface="Arial"/>
                        </a:rPr>
                        <a:t>Other:</a:t>
                      </a:r>
                      <a:endParaRPr sz="1200" dirty="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533990">
                <a:tc gridSpan="9">
                  <a:txBody>
                    <a:bodyPr/>
                    <a:lstStyle/>
                    <a:p>
                      <a:pPr>
                        <a:lnSpc>
                          <a:spcPct val="100000"/>
                        </a:lnSpc>
                        <a:spcBef>
                          <a:spcPts val="5"/>
                        </a:spcBef>
                      </a:pPr>
                      <a:endParaRPr sz="1200">
                        <a:latin typeface="Times New Roman"/>
                        <a:cs typeface="Times New Roman"/>
                      </a:endParaRPr>
                    </a:p>
                    <a:p>
                      <a:pPr marL="73025">
                        <a:lnSpc>
                          <a:spcPct val="100000"/>
                        </a:lnSpc>
                      </a:pPr>
                      <a:r>
                        <a:rPr sz="1200" spc="-5" dirty="0">
                          <a:latin typeface="Arial"/>
                          <a:cs typeface="Arial"/>
                        </a:rPr>
                        <a:t>Material</a:t>
                      </a:r>
                      <a:r>
                        <a:rPr sz="1200" dirty="0">
                          <a:latin typeface="Arial"/>
                          <a:cs typeface="Arial"/>
                        </a:rPr>
                        <a:t> </a:t>
                      </a:r>
                      <a:r>
                        <a:rPr sz="1200" spc="-5" dirty="0">
                          <a:latin typeface="Arial"/>
                          <a:cs typeface="Arial"/>
                        </a:rPr>
                        <a:t>Notes</a:t>
                      </a:r>
                      <a:endParaRPr sz="1200">
                        <a:latin typeface="Arial"/>
                        <a:cs typeface="Arial"/>
                      </a:endParaRPr>
                    </a:p>
                    <a:p>
                      <a:pPr marL="73025">
                        <a:lnSpc>
                          <a:spcPct val="100000"/>
                        </a:lnSpc>
                        <a:spcBef>
                          <a:spcPts val="165"/>
                        </a:spcBef>
                      </a:pPr>
                      <a:r>
                        <a:rPr sz="1200" spc="-5" dirty="0">
                          <a:latin typeface="Arial"/>
                          <a:cs typeface="Arial"/>
                        </a:rPr>
                        <a:t>(note kerbing, maker’s marks, footstone,</a:t>
                      </a:r>
                      <a:r>
                        <a:rPr sz="1200" spc="-20" dirty="0">
                          <a:latin typeface="Arial"/>
                          <a:cs typeface="Arial"/>
                        </a:rPr>
                        <a:t> </a:t>
                      </a:r>
                      <a:r>
                        <a:rPr sz="1200" spc="-5" dirty="0">
                          <a:latin typeface="Arial"/>
                          <a:cs typeface="Arial"/>
                        </a:rPr>
                        <a:t>etc.):</a:t>
                      </a:r>
                      <a:endParaRPr sz="1200">
                        <a:latin typeface="Arial"/>
                        <a:cs typeface="Arial"/>
                      </a:endParaRPr>
                    </a:p>
                  </a:txBody>
                  <a:tcPr marL="0" marR="0" marT="4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192554">
                <a:tc gridSpan="6">
                  <a:txBody>
                    <a:bodyPr/>
                    <a:lstStyle/>
                    <a:p>
                      <a:pPr marL="238760">
                        <a:lnSpc>
                          <a:spcPct val="100000"/>
                        </a:lnSpc>
                        <a:spcBef>
                          <a:spcPts val="254"/>
                        </a:spcBef>
                      </a:pPr>
                      <a:r>
                        <a:rPr sz="1200" spc="-5" dirty="0">
                          <a:latin typeface="Arial"/>
                          <a:cs typeface="Arial"/>
                        </a:rPr>
                        <a:t>Gravestone Design/Iconography </a:t>
                      </a:r>
                      <a:r>
                        <a:rPr sz="1200" spc="-10" dirty="0">
                          <a:latin typeface="Arial"/>
                          <a:cs typeface="Arial"/>
                        </a:rPr>
                        <a:t>(ex. </a:t>
                      </a:r>
                      <a:r>
                        <a:rPr sz="1200" spc="-5" dirty="0">
                          <a:latin typeface="Arial"/>
                          <a:cs typeface="Arial"/>
                        </a:rPr>
                        <a:t>Dove, Tree, Cross, Star of David,</a:t>
                      </a:r>
                      <a:r>
                        <a:rPr sz="1200" spc="105" dirty="0">
                          <a:latin typeface="Arial"/>
                          <a:cs typeface="Arial"/>
                        </a:rPr>
                        <a:t> </a:t>
                      </a:r>
                      <a:r>
                        <a:rPr sz="1200" spc="-5" dirty="0">
                          <a:latin typeface="Arial"/>
                          <a:cs typeface="Arial"/>
                        </a:rPr>
                        <a:t>etc.)</a:t>
                      </a:r>
                      <a:endParaRPr sz="1200">
                        <a:latin typeface="Arial"/>
                        <a:cs typeface="Arial"/>
                      </a:endParaRPr>
                    </a:p>
                  </a:txBody>
                  <a:tcPr marL="0" marR="0" marT="2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a:txBody>
                    <a:bodyPr/>
                    <a:lstStyle/>
                    <a:p>
                      <a:pPr marL="71120">
                        <a:lnSpc>
                          <a:spcPct val="100000"/>
                        </a:lnSpc>
                        <a:spcBef>
                          <a:spcPts val="140"/>
                        </a:spcBef>
                      </a:pPr>
                      <a:r>
                        <a:rPr sz="1200" b="1" spc="35" dirty="0">
                          <a:latin typeface="Arial"/>
                          <a:cs typeface="Arial"/>
                        </a:rPr>
                        <a:t>Sketch marker </a:t>
                      </a:r>
                      <a:r>
                        <a:rPr sz="1200" b="1" spc="40" dirty="0">
                          <a:latin typeface="Arial"/>
                          <a:cs typeface="Arial"/>
                        </a:rPr>
                        <a:t>below, </a:t>
                      </a:r>
                      <a:r>
                        <a:rPr sz="1200" b="1" spc="30" dirty="0">
                          <a:latin typeface="Arial"/>
                          <a:cs typeface="Arial"/>
                        </a:rPr>
                        <a:t>use </a:t>
                      </a:r>
                      <a:r>
                        <a:rPr sz="1200" b="1" spc="35" dirty="0">
                          <a:latin typeface="Arial"/>
                          <a:cs typeface="Arial"/>
                        </a:rPr>
                        <a:t>metric</a:t>
                      </a:r>
                      <a:r>
                        <a:rPr sz="1200" b="1" spc="325" dirty="0">
                          <a:latin typeface="Arial"/>
                          <a:cs typeface="Arial"/>
                        </a:rPr>
                        <a:t> </a:t>
                      </a:r>
                      <a:r>
                        <a:rPr sz="1200" b="1" spc="35" dirty="0">
                          <a:latin typeface="Arial"/>
                          <a:cs typeface="Arial"/>
                        </a:rPr>
                        <a:t>scale</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294663">
                <a:tc gridSpan="6">
                  <a:txBody>
                    <a:bodyPr/>
                    <a:lstStyle/>
                    <a:p>
                      <a:pPr marL="210820">
                        <a:lnSpc>
                          <a:spcPct val="100000"/>
                        </a:lnSpc>
                        <a:spcBef>
                          <a:spcPts val="70"/>
                        </a:spcBef>
                      </a:pPr>
                      <a:r>
                        <a:rPr lang="en-US" sz="1200" b="1" dirty="0">
                          <a:solidFill>
                            <a:srgbClr val="FF0000"/>
                          </a:solidFill>
                          <a:latin typeface="Arial"/>
                          <a:cs typeface="Arial"/>
                        </a:rPr>
                        <a:t>Animal</a:t>
                      </a:r>
                      <a:r>
                        <a:rPr sz="1200" b="1" dirty="0">
                          <a:solidFill>
                            <a:srgbClr val="FF0000"/>
                          </a:solidFill>
                          <a:latin typeface="Arial"/>
                          <a:cs typeface="Arial"/>
                        </a:rPr>
                        <a:t> carved </a:t>
                      </a:r>
                      <a:r>
                        <a:rPr sz="1200" b="1" spc="-5" dirty="0">
                          <a:solidFill>
                            <a:srgbClr val="FF0000"/>
                          </a:solidFill>
                          <a:latin typeface="Arial"/>
                          <a:cs typeface="Arial"/>
                        </a:rPr>
                        <a:t>at </a:t>
                      </a:r>
                      <a:r>
                        <a:rPr sz="1200" b="1" dirty="0">
                          <a:solidFill>
                            <a:srgbClr val="FF0000"/>
                          </a:solidFill>
                          <a:latin typeface="Arial"/>
                          <a:cs typeface="Arial"/>
                        </a:rPr>
                        <a:t>top </a:t>
                      </a:r>
                      <a:r>
                        <a:rPr sz="1200" b="1" spc="-5" dirty="0">
                          <a:solidFill>
                            <a:srgbClr val="FF0000"/>
                          </a:solidFill>
                          <a:latin typeface="Arial"/>
                          <a:cs typeface="Arial"/>
                        </a:rPr>
                        <a:t>of</a:t>
                      </a:r>
                      <a:r>
                        <a:rPr sz="1200" b="1" spc="-20" dirty="0">
                          <a:solidFill>
                            <a:srgbClr val="FF0000"/>
                          </a:solidFill>
                          <a:latin typeface="Arial"/>
                          <a:cs typeface="Arial"/>
                        </a:rPr>
                        <a:t> </a:t>
                      </a:r>
                      <a:r>
                        <a:rPr sz="1200" b="1" dirty="0">
                          <a:solidFill>
                            <a:srgbClr val="FF0000"/>
                          </a:solidFill>
                          <a:latin typeface="Arial"/>
                          <a:cs typeface="Arial"/>
                        </a:rPr>
                        <a:t>marker</a:t>
                      </a:r>
                      <a:endParaRPr sz="1200" b="1" dirty="0">
                        <a:latin typeface="Arial"/>
                        <a:cs typeface="Arial"/>
                      </a:endParaRPr>
                    </a:p>
                  </a:txBody>
                  <a:tcPr marL="0" marR="0" marT="666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9" gridSpan="3">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T w="6350">
                      <a:solidFill>
                        <a:srgbClr val="000000"/>
                      </a:solidFill>
                      <a:prstDash val="solid"/>
                    </a:lnT>
                  </a:tcPr>
                </a:tc>
                <a:tc rowSpan="9" hMerge="1">
                  <a:txBody>
                    <a:bodyPr/>
                    <a:lstStyle/>
                    <a:p>
                      <a:endParaRPr/>
                    </a:p>
                  </a:txBody>
                  <a:tcPr marL="0" marR="0" marT="0" marB="0"/>
                </a:tc>
                <a:tc rowSpan="9" hMerge="1">
                  <a:txBody>
                    <a:bodyPr/>
                    <a:lstStyle/>
                    <a:p>
                      <a:endParaRPr/>
                    </a:p>
                  </a:txBody>
                  <a:tcPr marL="0" marR="0" marT="0" marB="0"/>
                </a:tc>
                <a:extLst>
                  <a:ext uri="{0D108BD9-81ED-4DB2-BD59-A6C34878D82A}">
                    <a16:rowId xmlns:a16="http://schemas.microsoft.com/office/drawing/2014/main" val="10013"/>
                  </a:ext>
                </a:extLst>
              </a:tr>
              <a:tr h="198752">
                <a:tc gridSpan="6">
                  <a:txBody>
                    <a:bodyPr/>
                    <a:lstStyle/>
                    <a:p>
                      <a:pPr algn="ctr">
                        <a:lnSpc>
                          <a:spcPct val="100000"/>
                        </a:lnSpc>
                        <a:spcBef>
                          <a:spcPts val="325"/>
                        </a:spcBef>
                      </a:pPr>
                      <a:r>
                        <a:rPr sz="1200" spc="-5" dirty="0">
                          <a:latin typeface="Arial"/>
                          <a:cs typeface="Arial"/>
                        </a:rPr>
                        <a:t>Grave Goods</a:t>
                      </a:r>
                      <a:endParaRPr sz="1200">
                        <a:latin typeface="Arial"/>
                        <a:cs typeface="Arial"/>
                      </a:endParaRPr>
                    </a:p>
                  </a:txBody>
                  <a:tcPr marL="0" marR="0" marT="309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4"/>
                  </a:ext>
                </a:extLst>
              </a:tr>
              <a:tr h="389520">
                <a:tc gridSpan="6">
                  <a:txBody>
                    <a:bodyPr/>
                    <a:lstStyle/>
                    <a:p>
                      <a:pPr>
                        <a:lnSpc>
                          <a:spcPct val="100000"/>
                        </a:lnSpc>
                      </a:pP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5"/>
                  </a:ext>
                </a:extLst>
              </a:tr>
              <a:tr h="182374">
                <a:tc gridSpan="6">
                  <a:txBody>
                    <a:bodyPr/>
                    <a:lstStyle/>
                    <a:p>
                      <a:pPr marL="73025">
                        <a:lnSpc>
                          <a:spcPct val="100000"/>
                        </a:lnSpc>
                        <a:spcBef>
                          <a:spcPts val="140"/>
                        </a:spcBef>
                      </a:pPr>
                      <a:r>
                        <a:rPr sz="1200" b="1" spc="40" dirty="0">
                          <a:solidFill>
                            <a:srgbClr val="FFFFFF"/>
                          </a:solidFill>
                          <a:latin typeface="Arial"/>
                          <a:cs typeface="Arial"/>
                        </a:rPr>
                        <a:t>Condition </a:t>
                      </a:r>
                      <a:r>
                        <a:rPr sz="1200" b="1" spc="20" dirty="0">
                          <a:solidFill>
                            <a:srgbClr val="FFFFFF"/>
                          </a:solidFill>
                          <a:latin typeface="Arial"/>
                          <a:cs typeface="Arial"/>
                        </a:rPr>
                        <a:t>of</a:t>
                      </a:r>
                      <a:r>
                        <a:rPr sz="1200" b="1" spc="155" dirty="0">
                          <a:solidFill>
                            <a:srgbClr val="FFFFFF"/>
                          </a:solidFill>
                          <a:latin typeface="Arial"/>
                          <a:cs typeface="Arial"/>
                        </a:rPr>
                        <a:t> </a:t>
                      </a:r>
                      <a:r>
                        <a:rPr sz="1200" b="1" spc="35" dirty="0">
                          <a:solidFill>
                            <a:srgbClr val="FFFFFF"/>
                          </a:solidFill>
                          <a:latin typeface="Arial"/>
                          <a:cs typeface="Arial"/>
                        </a:rPr>
                        <a:t>Marker</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6"/>
                  </a:ext>
                </a:extLst>
              </a:tr>
              <a:tr h="269435">
                <a:tc gridSpan="6">
                  <a:txBody>
                    <a:bodyPr/>
                    <a:lstStyle/>
                    <a:p>
                      <a:pPr marL="248285">
                        <a:lnSpc>
                          <a:spcPct val="100000"/>
                        </a:lnSpc>
                        <a:spcBef>
                          <a:spcPts val="815"/>
                        </a:spcBef>
                      </a:pPr>
                      <a:r>
                        <a:rPr lang="en-US" sz="1200" b="1" dirty="0">
                          <a:latin typeface="Arial"/>
                          <a:cs typeface="Arial"/>
                        </a:rPr>
                        <a:t>    </a:t>
                      </a:r>
                      <a:r>
                        <a:rPr sz="1200" b="1" dirty="0">
                          <a:latin typeface="Arial"/>
                          <a:cs typeface="Arial"/>
                        </a:rPr>
                        <a:t>Good </a:t>
                      </a:r>
                      <a:r>
                        <a:rPr sz="1200" spc="-5" dirty="0">
                          <a:latin typeface="Arial"/>
                          <a:cs typeface="Arial"/>
                        </a:rPr>
                        <a:t>(minimal impacts, </a:t>
                      </a:r>
                      <a:r>
                        <a:rPr sz="1200" spc="-10" dirty="0">
                          <a:latin typeface="Arial"/>
                          <a:cs typeface="Arial"/>
                        </a:rPr>
                        <a:t>will </a:t>
                      </a:r>
                      <a:r>
                        <a:rPr sz="1200" spc="-5" dirty="0">
                          <a:latin typeface="Arial"/>
                          <a:cs typeface="Arial"/>
                        </a:rPr>
                        <a:t>last </a:t>
                      </a:r>
                      <a:r>
                        <a:rPr sz="1200" dirty="0">
                          <a:latin typeface="Arial"/>
                          <a:cs typeface="Arial"/>
                        </a:rPr>
                        <a:t>many</a:t>
                      </a:r>
                      <a:r>
                        <a:rPr sz="1200" spc="-50" dirty="0">
                          <a:latin typeface="Arial"/>
                          <a:cs typeface="Arial"/>
                        </a:rPr>
                        <a:t> </a:t>
                      </a:r>
                      <a:r>
                        <a:rPr sz="1200" spc="-5" dirty="0">
                          <a:latin typeface="Arial"/>
                          <a:cs typeface="Arial"/>
                        </a:rPr>
                        <a:t>years)</a:t>
                      </a:r>
                      <a:endParaRPr sz="1200" dirty="0">
                        <a:latin typeface="Arial"/>
                        <a:cs typeface="Arial"/>
                      </a:endParaRPr>
                    </a:p>
                  </a:txBody>
                  <a:tcPr marL="0" marR="0" marT="7762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7"/>
                  </a:ext>
                </a:extLst>
              </a:tr>
              <a:tr h="241783">
                <a:tc gridSpan="6">
                  <a:txBody>
                    <a:bodyPr/>
                    <a:lstStyle/>
                    <a:p>
                      <a:pPr marL="248285">
                        <a:lnSpc>
                          <a:spcPct val="100000"/>
                        </a:lnSpc>
                        <a:spcBef>
                          <a:spcPts val="590"/>
                        </a:spcBef>
                      </a:pPr>
                      <a:r>
                        <a:rPr kumimoji="0" lang="en-US" sz="1200" b="1" i="0" u="none" strike="noStrike" kern="1200" cap="none" spc="0" normalizeH="0" baseline="2525" noProof="0" dirty="0">
                          <a:ln>
                            <a:noFill/>
                          </a:ln>
                          <a:solidFill>
                            <a:srgbClr val="FF0000"/>
                          </a:solidFill>
                          <a:effectLst/>
                          <a:uLnTx/>
                          <a:uFillTx/>
                          <a:latin typeface="Arial"/>
                          <a:ea typeface="+mn-ea"/>
                          <a:cs typeface="Arial"/>
                        </a:rPr>
                        <a:t>X  </a:t>
                      </a:r>
                      <a:r>
                        <a:rPr sz="1200" b="1" dirty="0">
                          <a:latin typeface="Arial"/>
                          <a:cs typeface="Arial"/>
                        </a:rPr>
                        <a:t>Fair </a:t>
                      </a:r>
                      <a:r>
                        <a:rPr sz="1200" spc="-5" dirty="0">
                          <a:latin typeface="Arial"/>
                          <a:cs typeface="Arial"/>
                        </a:rPr>
                        <a:t>(sinking, chipping, currently</a:t>
                      </a:r>
                      <a:r>
                        <a:rPr sz="1200" spc="-40" dirty="0">
                          <a:latin typeface="Arial"/>
                          <a:cs typeface="Arial"/>
                        </a:rPr>
                        <a:t> </a:t>
                      </a:r>
                      <a:r>
                        <a:rPr sz="1200" spc="-5" dirty="0">
                          <a:latin typeface="Arial"/>
                          <a:cs typeface="Arial"/>
                        </a:rPr>
                        <a:t>impacted)</a:t>
                      </a:r>
                      <a:endParaRPr sz="1200" dirty="0">
                        <a:latin typeface="Arial"/>
                        <a:cs typeface="Arial"/>
                      </a:endParaRPr>
                    </a:p>
                  </a:txBody>
                  <a:tcPr marL="0" marR="0" marT="5619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8"/>
                  </a:ext>
                </a:extLst>
              </a:tr>
              <a:tr h="255481">
                <a:tc gridSpan="6">
                  <a:txBody>
                    <a:bodyPr/>
                    <a:lstStyle/>
                    <a:p>
                      <a:pPr marL="248285">
                        <a:lnSpc>
                          <a:spcPct val="100000"/>
                        </a:lnSpc>
                        <a:spcBef>
                          <a:spcPts val="705"/>
                        </a:spcBef>
                      </a:pPr>
                      <a:r>
                        <a:rPr lang="en-US" sz="1200" b="1" dirty="0">
                          <a:latin typeface="Arial"/>
                          <a:cs typeface="Arial"/>
                        </a:rPr>
                        <a:t>    </a:t>
                      </a:r>
                      <a:r>
                        <a:rPr sz="1200" b="1" dirty="0">
                          <a:latin typeface="Arial"/>
                          <a:cs typeface="Arial"/>
                        </a:rPr>
                        <a:t>Poor </a:t>
                      </a:r>
                      <a:r>
                        <a:rPr sz="1200" dirty="0">
                          <a:latin typeface="Arial"/>
                          <a:cs typeface="Arial"/>
                        </a:rPr>
                        <a:t>(at </a:t>
                      </a:r>
                      <a:r>
                        <a:rPr sz="1200" spc="-5" dirty="0">
                          <a:latin typeface="Arial"/>
                          <a:cs typeface="Arial"/>
                        </a:rPr>
                        <a:t>risk </a:t>
                      </a:r>
                      <a:r>
                        <a:rPr sz="1200" spc="-10" dirty="0">
                          <a:latin typeface="Arial"/>
                          <a:cs typeface="Arial"/>
                        </a:rPr>
                        <a:t>of </a:t>
                      </a:r>
                      <a:r>
                        <a:rPr sz="1200" spc="-5" dirty="0">
                          <a:latin typeface="Arial"/>
                          <a:cs typeface="Arial"/>
                        </a:rPr>
                        <a:t>loss in near</a:t>
                      </a:r>
                      <a:r>
                        <a:rPr sz="1200" spc="-25" dirty="0">
                          <a:latin typeface="Arial"/>
                          <a:cs typeface="Arial"/>
                        </a:rPr>
                        <a:t> </a:t>
                      </a:r>
                      <a:r>
                        <a:rPr sz="1200" spc="-5" dirty="0">
                          <a:latin typeface="Arial"/>
                          <a:cs typeface="Arial"/>
                        </a:rPr>
                        <a:t>future)</a:t>
                      </a:r>
                      <a:endParaRPr sz="1200" dirty="0">
                        <a:latin typeface="Arial"/>
                        <a:cs typeface="Arial"/>
                      </a:endParaRPr>
                    </a:p>
                  </a:txBody>
                  <a:tcPr marL="0" marR="0" marT="6715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9"/>
                  </a:ext>
                </a:extLst>
              </a:tr>
              <a:tr h="188572">
                <a:tc gridSpan="6">
                  <a:txBody>
                    <a:bodyPr/>
                    <a:lstStyle/>
                    <a:p>
                      <a:pPr algn="ctr">
                        <a:lnSpc>
                          <a:spcPct val="100000"/>
                        </a:lnSpc>
                        <a:spcBef>
                          <a:spcPts val="210"/>
                        </a:spcBef>
                      </a:pPr>
                      <a:r>
                        <a:rPr sz="1200" spc="-5" dirty="0">
                          <a:latin typeface="Arial"/>
                          <a:cs typeface="Arial"/>
                        </a:rPr>
                        <a:t>Additional</a:t>
                      </a:r>
                      <a:r>
                        <a:rPr sz="1200" spc="-15" dirty="0">
                          <a:latin typeface="Arial"/>
                          <a:cs typeface="Arial"/>
                        </a:rPr>
                        <a:t> </a:t>
                      </a:r>
                      <a:r>
                        <a:rPr sz="1200" spc="-5" dirty="0">
                          <a:latin typeface="Arial"/>
                          <a:cs typeface="Arial"/>
                        </a:rPr>
                        <a:t>Notes</a:t>
                      </a:r>
                      <a:endParaRPr sz="1200">
                        <a:latin typeface="Arial"/>
                        <a:cs typeface="Arial"/>
                      </a:endParaRPr>
                    </a:p>
                  </a:txBody>
                  <a:tcPr marL="0" marR="0" marT="2000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0"/>
                  </a:ext>
                </a:extLst>
              </a:tr>
              <a:tr h="590302">
                <a:tc gridSpan="6">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4135610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060947" y="1321488"/>
            <a:ext cx="2791580" cy="4215025"/>
          </a:xfrm>
          <a:prstGeom prst="rect">
            <a:avLst/>
          </a:prstGeom>
          <a:blipFill>
            <a:blip r:embed="rId3" cstate="print"/>
            <a:stretch>
              <a:fillRect/>
            </a:stretch>
          </a:blipFill>
        </p:spPr>
        <p:txBody>
          <a:bodyPr wrap="square" lIns="0" tIns="0" rIns="0" bIns="0" rtlCol="0"/>
          <a:lstStyle/>
          <a:p>
            <a:endParaRPr sz="920"/>
          </a:p>
        </p:txBody>
      </p:sp>
      <p:sp>
        <p:nvSpPr>
          <p:cNvPr id="5" name="object 5"/>
          <p:cNvSpPr/>
          <p:nvPr/>
        </p:nvSpPr>
        <p:spPr>
          <a:xfrm>
            <a:off x="5248167" y="1663753"/>
            <a:ext cx="4924642" cy="3530493"/>
          </a:xfrm>
          <a:prstGeom prst="rect">
            <a:avLst/>
          </a:prstGeom>
          <a:blipFill>
            <a:blip r:embed="rId4" cstate="print"/>
            <a:stretch>
              <a:fillRect/>
            </a:stretch>
          </a:blipFill>
        </p:spPr>
        <p:txBody>
          <a:bodyPr wrap="square" lIns="0" tIns="0" rIns="0" bIns="0" rtlCol="0"/>
          <a:lstStyle/>
          <a:p>
            <a:endParaRPr sz="92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060947" y="1321488"/>
            <a:ext cx="2791580" cy="4215025"/>
          </a:xfrm>
          <a:prstGeom prst="rect">
            <a:avLst/>
          </a:prstGeom>
          <a:blipFill>
            <a:blip r:embed="rId3" cstate="print"/>
            <a:stretch>
              <a:fillRect/>
            </a:stretch>
          </a:blipFill>
        </p:spPr>
        <p:txBody>
          <a:bodyPr wrap="square" lIns="0" tIns="0" rIns="0" bIns="0" rtlCol="0"/>
          <a:lstStyle/>
          <a:p>
            <a:endParaRPr sz="920"/>
          </a:p>
        </p:txBody>
      </p:sp>
      <p:sp>
        <p:nvSpPr>
          <p:cNvPr id="5" name="object 5"/>
          <p:cNvSpPr/>
          <p:nvPr/>
        </p:nvSpPr>
        <p:spPr>
          <a:xfrm>
            <a:off x="5248167" y="1663753"/>
            <a:ext cx="4924642" cy="3530493"/>
          </a:xfrm>
          <a:prstGeom prst="rect">
            <a:avLst/>
          </a:prstGeom>
          <a:blipFill>
            <a:blip r:embed="rId4" cstate="print"/>
            <a:stretch>
              <a:fillRect/>
            </a:stretch>
          </a:blipFill>
        </p:spPr>
        <p:txBody>
          <a:bodyPr wrap="square" lIns="0" tIns="0" rIns="0" bIns="0" rtlCol="0"/>
          <a:lstStyle/>
          <a:p>
            <a:endParaRPr sz="920"/>
          </a:p>
        </p:txBody>
      </p:sp>
      <p:sp>
        <p:nvSpPr>
          <p:cNvPr id="8" name="object 2">
            <a:extLst>
              <a:ext uri="{FF2B5EF4-FFF2-40B4-BE49-F238E27FC236}">
                <a16:creationId xmlns:a16="http://schemas.microsoft.com/office/drawing/2014/main" id="{2B3F4A8E-9199-4F8C-A4A9-E5BAAC0DAF04}"/>
              </a:ext>
            </a:extLst>
          </p:cNvPr>
          <p:cNvSpPr txBox="1"/>
          <p:nvPr/>
        </p:nvSpPr>
        <p:spPr>
          <a:xfrm>
            <a:off x="2468073" y="5992709"/>
            <a:ext cx="7255854" cy="391278"/>
          </a:xfrm>
          <a:prstGeom prst="rect">
            <a:avLst/>
          </a:prstGeom>
        </p:spPr>
        <p:txBody>
          <a:bodyPr vert="horz" wrap="square" lIns="0" tIns="6494" rIns="0" bIns="0" rtlCol="0">
            <a:spAutoFit/>
          </a:bodyPr>
          <a:lstStyle/>
          <a:p>
            <a:pPr marL="6494">
              <a:spcBef>
                <a:spcPts val="51"/>
              </a:spcBef>
              <a:tabLst>
                <a:tab pos="1311493" algn="l"/>
              </a:tabLst>
            </a:pPr>
            <a:r>
              <a:rPr sz="2500" spc="-2" dirty="0">
                <a:solidFill>
                  <a:srgbClr val="EBEBEB"/>
                </a:solidFill>
                <a:latin typeface="+mj-lt"/>
                <a:cs typeface="Century Gothic"/>
              </a:rPr>
              <a:t>MAY</a:t>
            </a:r>
            <a:r>
              <a:rPr sz="2500" spc="11" dirty="0">
                <a:solidFill>
                  <a:srgbClr val="EBEBEB"/>
                </a:solidFill>
                <a:latin typeface="+mj-lt"/>
                <a:cs typeface="Century Gothic"/>
              </a:rPr>
              <a:t> </a:t>
            </a:r>
            <a:r>
              <a:rPr sz="2500" spc="-2" dirty="0">
                <a:solidFill>
                  <a:srgbClr val="EBEBEB"/>
                </a:solidFill>
                <a:latin typeface="+mj-lt"/>
                <a:cs typeface="Century Gothic"/>
              </a:rPr>
              <a:t>MCTY</a:t>
            </a:r>
            <a:r>
              <a:rPr sz="2500" u="heavy" spc="-2" dirty="0">
                <a:solidFill>
                  <a:srgbClr val="EBEBEB"/>
                </a:solidFill>
                <a:uFill>
                  <a:solidFill>
                    <a:srgbClr val="EAEAEA"/>
                  </a:solidFill>
                </a:uFill>
                <a:latin typeface="+mj-lt"/>
                <a:cs typeface="Century Gothic"/>
              </a:rPr>
              <a:t> 	</a:t>
            </a:r>
            <a:r>
              <a:rPr sz="2500" spc="-5" dirty="0">
                <a:solidFill>
                  <a:srgbClr val="EBEBEB"/>
                </a:solidFill>
                <a:latin typeface="+mj-lt"/>
                <a:cs typeface="Century Gothic"/>
              </a:rPr>
              <a:t>H/BORN </a:t>
            </a:r>
            <a:r>
              <a:rPr sz="2500" spc="-2" dirty="0">
                <a:solidFill>
                  <a:srgbClr val="EBEBEB"/>
                </a:solidFill>
                <a:latin typeface="+mj-lt"/>
                <a:cs typeface="Century Gothic"/>
              </a:rPr>
              <a:t>JUNE </a:t>
            </a:r>
            <a:r>
              <a:rPr sz="2500" spc="5" dirty="0">
                <a:solidFill>
                  <a:srgbClr val="EBEBEB"/>
                </a:solidFill>
                <a:latin typeface="+mj-lt"/>
                <a:cs typeface="Century Gothic"/>
              </a:rPr>
              <a:t>22 </a:t>
            </a:r>
            <a:r>
              <a:rPr sz="2500" spc="2" dirty="0">
                <a:solidFill>
                  <a:srgbClr val="EBEBEB"/>
                </a:solidFill>
                <a:latin typeface="+mj-lt"/>
                <a:cs typeface="Century Gothic"/>
              </a:rPr>
              <a:t>1884/DiED FEB </a:t>
            </a:r>
            <a:r>
              <a:rPr sz="2500" spc="5" dirty="0">
                <a:solidFill>
                  <a:srgbClr val="EBEBEB"/>
                </a:solidFill>
                <a:latin typeface="+mj-lt"/>
                <a:cs typeface="Century Gothic"/>
              </a:rPr>
              <a:t>28</a:t>
            </a:r>
            <a:r>
              <a:rPr sz="2500" spc="-71" dirty="0">
                <a:solidFill>
                  <a:srgbClr val="EBEBEB"/>
                </a:solidFill>
                <a:latin typeface="+mj-lt"/>
                <a:cs typeface="Century Gothic"/>
              </a:rPr>
              <a:t> </a:t>
            </a:r>
            <a:r>
              <a:rPr sz="2500" spc="8" dirty="0">
                <a:solidFill>
                  <a:srgbClr val="EBEBEB"/>
                </a:solidFill>
                <a:latin typeface="+mj-lt"/>
                <a:cs typeface="Century Gothic"/>
              </a:rPr>
              <a:t>1907</a:t>
            </a:r>
            <a:endParaRPr sz="2500" dirty="0">
              <a:latin typeface="+mj-lt"/>
              <a:cs typeface="Century Gothic"/>
            </a:endParaRPr>
          </a:p>
        </p:txBody>
      </p:sp>
    </p:spTree>
    <p:extLst>
      <p:ext uri="{BB962C8B-B14F-4D97-AF65-F5344CB8AC3E}">
        <p14:creationId xmlns:p14="http://schemas.microsoft.com/office/powerpoint/2010/main" val="4100433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ct 29">
            <a:extLst>
              <a:ext uri="{FF2B5EF4-FFF2-40B4-BE49-F238E27FC236}">
                <a16:creationId xmlns:a16="http://schemas.microsoft.com/office/drawing/2014/main" id="{79877F17-7704-43ED-90F6-6434C9959941}"/>
              </a:ext>
            </a:extLst>
          </p:cNvPr>
          <p:cNvGraphicFramePr>
            <a:graphicFrameLocks noGrp="1"/>
          </p:cNvGraphicFramePr>
          <p:nvPr>
            <p:extLst>
              <p:ext uri="{D42A27DB-BD31-4B8C-83A1-F6EECF244321}">
                <p14:modId xmlns:p14="http://schemas.microsoft.com/office/powerpoint/2010/main" val="1089729478"/>
              </p:ext>
            </p:extLst>
          </p:nvPr>
        </p:nvGraphicFramePr>
        <p:xfrm>
          <a:off x="0" y="0"/>
          <a:ext cx="12192000" cy="7346104"/>
        </p:xfrm>
        <a:graphic>
          <a:graphicData uri="http://schemas.openxmlformats.org/drawingml/2006/table">
            <a:tbl>
              <a:tblPr firstRow="1" bandRow="1">
                <a:tableStyleId>{2D5ABB26-0587-4C30-8999-92F81FD0307C}</a:tableStyleId>
              </a:tblPr>
              <a:tblGrid>
                <a:gridCol w="2853541">
                  <a:extLst>
                    <a:ext uri="{9D8B030D-6E8A-4147-A177-3AD203B41FA5}">
                      <a16:colId xmlns:a16="http://schemas.microsoft.com/office/drawing/2014/main" val="20000"/>
                    </a:ext>
                  </a:extLst>
                </a:gridCol>
                <a:gridCol w="97229">
                  <a:extLst>
                    <a:ext uri="{9D8B030D-6E8A-4147-A177-3AD203B41FA5}">
                      <a16:colId xmlns:a16="http://schemas.microsoft.com/office/drawing/2014/main" val="20001"/>
                    </a:ext>
                  </a:extLst>
                </a:gridCol>
                <a:gridCol w="1411475">
                  <a:extLst>
                    <a:ext uri="{9D8B030D-6E8A-4147-A177-3AD203B41FA5}">
                      <a16:colId xmlns:a16="http://schemas.microsoft.com/office/drawing/2014/main" val="20002"/>
                    </a:ext>
                  </a:extLst>
                </a:gridCol>
                <a:gridCol w="1048775">
                  <a:extLst>
                    <a:ext uri="{9D8B030D-6E8A-4147-A177-3AD203B41FA5}">
                      <a16:colId xmlns:a16="http://schemas.microsoft.com/office/drawing/2014/main" val="20003"/>
                    </a:ext>
                  </a:extLst>
                </a:gridCol>
                <a:gridCol w="589935">
                  <a:extLst>
                    <a:ext uri="{9D8B030D-6E8A-4147-A177-3AD203B41FA5}">
                      <a16:colId xmlns:a16="http://schemas.microsoft.com/office/drawing/2014/main" val="20004"/>
                    </a:ext>
                  </a:extLst>
                </a:gridCol>
                <a:gridCol w="686071">
                  <a:extLst>
                    <a:ext uri="{9D8B030D-6E8A-4147-A177-3AD203B41FA5}">
                      <a16:colId xmlns:a16="http://schemas.microsoft.com/office/drawing/2014/main" val="20005"/>
                    </a:ext>
                  </a:extLst>
                </a:gridCol>
                <a:gridCol w="1672577">
                  <a:extLst>
                    <a:ext uri="{9D8B030D-6E8A-4147-A177-3AD203B41FA5}">
                      <a16:colId xmlns:a16="http://schemas.microsoft.com/office/drawing/2014/main" val="20006"/>
                    </a:ext>
                  </a:extLst>
                </a:gridCol>
                <a:gridCol w="633634">
                  <a:extLst>
                    <a:ext uri="{9D8B030D-6E8A-4147-A177-3AD203B41FA5}">
                      <a16:colId xmlns:a16="http://schemas.microsoft.com/office/drawing/2014/main" val="20007"/>
                    </a:ext>
                  </a:extLst>
                </a:gridCol>
                <a:gridCol w="3198763">
                  <a:extLst>
                    <a:ext uri="{9D8B030D-6E8A-4147-A177-3AD203B41FA5}">
                      <a16:colId xmlns:a16="http://schemas.microsoft.com/office/drawing/2014/main" val="20008"/>
                    </a:ext>
                  </a:extLst>
                </a:gridCol>
              </a:tblGrid>
              <a:tr h="188702">
                <a:tc gridSpan="9">
                  <a:txBody>
                    <a:bodyPr/>
                    <a:lstStyle/>
                    <a:p>
                      <a:pPr marL="73025">
                        <a:lnSpc>
                          <a:spcPct val="100000"/>
                        </a:lnSpc>
                        <a:spcBef>
                          <a:spcPts val="140"/>
                        </a:spcBef>
                      </a:pPr>
                      <a:r>
                        <a:rPr sz="1200" b="1" spc="40" dirty="0">
                          <a:solidFill>
                            <a:srgbClr val="FFFFFF"/>
                          </a:solidFill>
                          <a:latin typeface="Arial"/>
                          <a:cs typeface="Arial"/>
                        </a:rPr>
                        <a:t>FPAN/Florida Historic Cemetery Recording</a:t>
                      </a:r>
                      <a:r>
                        <a:rPr sz="1200" b="1" spc="265" dirty="0">
                          <a:solidFill>
                            <a:srgbClr val="FFFFFF"/>
                          </a:solidFill>
                          <a:latin typeface="Arial"/>
                          <a:cs typeface="Arial"/>
                        </a:rPr>
                        <a:t> </a:t>
                      </a:r>
                      <a:r>
                        <a:rPr sz="1200" b="1" spc="35" dirty="0">
                          <a:solidFill>
                            <a:srgbClr val="FFFFFF"/>
                          </a:solidFill>
                          <a:latin typeface="Arial"/>
                          <a:cs typeface="Arial"/>
                        </a:rPr>
                        <a:t>Project</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52671">
                <a:tc>
                  <a:txBody>
                    <a:bodyPr/>
                    <a:lstStyle/>
                    <a:p>
                      <a:pPr marL="73025">
                        <a:lnSpc>
                          <a:spcPct val="100000"/>
                        </a:lnSpc>
                        <a:spcBef>
                          <a:spcPts val="180"/>
                        </a:spcBef>
                      </a:pPr>
                      <a:r>
                        <a:rPr sz="1200" dirty="0">
                          <a:latin typeface="Arial"/>
                          <a:cs typeface="Arial"/>
                        </a:rPr>
                        <a:t>Project</a:t>
                      </a:r>
                      <a:r>
                        <a:rPr sz="1200" spc="-10" dirty="0">
                          <a:latin typeface="Arial"/>
                          <a:cs typeface="Arial"/>
                        </a:rPr>
                        <a:t> </a:t>
                      </a:r>
                      <a:r>
                        <a:rPr sz="1200" dirty="0">
                          <a:latin typeface="Arial"/>
                          <a:cs typeface="Arial"/>
                        </a:rPr>
                        <a:t>#</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4">
                  <a:txBody>
                    <a:bodyPr/>
                    <a:lstStyle/>
                    <a:p>
                      <a:pPr marL="71120">
                        <a:lnSpc>
                          <a:spcPct val="100000"/>
                        </a:lnSpc>
                        <a:spcBef>
                          <a:spcPts val="180"/>
                        </a:spcBef>
                      </a:pPr>
                      <a:r>
                        <a:rPr sz="1200" spc="-5" dirty="0">
                          <a:latin typeface="Arial"/>
                          <a:cs typeface="Arial"/>
                        </a:rPr>
                        <a:t>Date (DD/MM/YY)</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0"/>
                        </a:spcBef>
                      </a:pPr>
                      <a:r>
                        <a:rPr sz="1200" spc="-5" dirty="0">
                          <a:latin typeface="Arial"/>
                          <a:cs typeface="Arial"/>
                        </a:rPr>
                        <a:t>Surveyor Initials: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0"/>
                        </a:spcBef>
                      </a:pPr>
                      <a:r>
                        <a:rPr sz="1200" dirty="0">
                          <a:latin typeface="Arial"/>
                          <a:cs typeface="Arial"/>
                        </a:rPr>
                        <a:t>FS#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217852">
                <a:tc gridSpan="4">
                  <a:txBody>
                    <a:bodyPr/>
                    <a:lstStyle/>
                    <a:p>
                      <a:pPr marL="73025">
                        <a:lnSpc>
                          <a:spcPct val="100000"/>
                        </a:lnSpc>
                        <a:spcBef>
                          <a:spcPts val="615"/>
                        </a:spcBef>
                      </a:pPr>
                      <a:r>
                        <a:rPr sz="1200" spc="-5" dirty="0">
                          <a:latin typeface="Arial"/>
                          <a:cs typeface="Arial"/>
                        </a:rPr>
                        <a:t>Cemetery</a:t>
                      </a:r>
                      <a:r>
                        <a:rPr sz="1200" spc="-10" dirty="0">
                          <a:latin typeface="Arial"/>
                          <a:cs typeface="Arial"/>
                        </a:rPr>
                        <a:t> </a:t>
                      </a:r>
                      <a:r>
                        <a:rPr sz="1200" spc="-5" dirty="0">
                          <a:latin typeface="Arial"/>
                          <a:cs typeface="Arial"/>
                        </a:rPr>
                        <a:t>Name:</a:t>
                      </a:r>
                      <a:endParaRPr sz="1200">
                        <a:latin typeface="Arial"/>
                        <a:cs typeface="Arial"/>
                      </a:endParaRP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marL="71120">
                        <a:lnSpc>
                          <a:spcPct val="100000"/>
                        </a:lnSpc>
                        <a:spcBef>
                          <a:spcPts val="615"/>
                        </a:spcBef>
                      </a:pPr>
                      <a:r>
                        <a:rPr sz="1200" dirty="0">
                          <a:latin typeface="Arial"/>
                          <a:cs typeface="Arial"/>
                        </a:rPr>
                        <a:t>GPS:</a:t>
                      </a:r>
                      <a:endParaRPr sz="1200">
                        <a:latin typeface="Arial"/>
                        <a:cs typeface="Arial"/>
                      </a:endParaRP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53341">
                <a:tc gridSpan="2">
                  <a:txBody>
                    <a:bodyPr/>
                    <a:lstStyle/>
                    <a:p>
                      <a:pPr marL="73025">
                        <a:lnSpc>
                          <a:spcPct val="100000"/>
                        </a:lnSpc>
                        <a:spcBef>
                          <a:spcPts val="185"/>
                        </a:spcBef>
                      </a:pPr>
                      <a:r>
                        <a:rPr sz="1200" spc="-5" dirty="0">
                          <a:latin typeface="Arial"/>
                          <a:cs typeface="Arial"/>
                        </a:rPr>
                        <a:t>Section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Row</a:t>
                      </a:r>
                      <a:r>
                        <a:rPr sz="1200" spc="-20" dirty="0">
                          <a:latin typeface="Arial"/>
                          <a:cs typeface="Arial"/>
                        </a:rPr>
                        <a:t>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3">
                  <a:txBody>
                    <a:bodyPr/>
                    <a:lstStyle/>
                    <a:p>
                      <a:pPr marL="71120">
                        <a:lnSpc>
                          <a:spcPct val="100000"/>
                        </a:lnSpc>
                        <a:spcBef>
                          <a:spcPts val="185"/>
                        </a:spcBef>
                      </a:pPr>
                      <a:r>
                        <a:rPr sz="1200" spc="-5" dirty="0">
                          <a:latin typeface="Arial"/>
                          <a:cs typeface="Arial"/>
                        </a:rPr>
                        <a:t>Grave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Orientation </a:t>
                      </a:r>
                      <a:r>
                        <a:rPr sz="1200" spc="-10" dirty="0">
                          <a:latin typeface="Arial"/>
                          <a:cs typeface="Arial"/>
                        </a:rPr>
                        <a:t>(E/W </a:t>
                      </a:r>
                      <a:r>
                        <a:rPr sz="1200" spc="-5" dirty="0">
                          <a:latin typeface="Arial"/>
                          <a:cs typeface="Arial"/>
                        </a:rPr>
                        <a:t>or N/S,</a:t>
                      </a:r>
                      <a:r>
                        <a:rPr sz="1200" spc="20" dirty="0">
                          <a:latin typeface="Arial"/>
                          <a:cs typeface="Arial"/>
                        </a:rPr>
                        <a:t> </a:t>
                      </a:r>
                      <a:r>
                        <a:rPr sz="1200" spc="-5" dirty="0">
                          <a:latin typeface="Arial"/>
                          <a:cs typeface="Arial"/>
                        </a:rPr>
                        <a:t>etc.):</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3"/>
                  </a:ext>
                </a:extLst>
              </a:tr>
              <a:tr h="152671">
                <a:tc gridSpan="9">
                  <a:txBody>
                    <a:bodyPr/>
                    <a:lstStyle/>
                    <a:p>
                      <a:pPr marL="73025">
                        <a:lnSpc>
                          <a:spcPct val="100000"/>
                        </a:lnSpc>
                        <a:spcBef>
                          <a:spcPts val="180"/>
                        </a:spcBef>
                      </a:pPr>
                      <a:r>
                        <a:rPr sz="1200" dirty="0">
                          <a:latin typeface="Arial"/>
                          <a:cs typeface="Arial"/>
                        </a:rPr>
                        <a:t>Photo</a:t>
                      </a:r>
                      <a:r>
                        <a:rPr sz="1200" spc="-5" dirty="0">
                          <a:latin typeface="Arial"/>
                          <a:cs typeface="Arial"/>
                        </a:rPr>
                        <a:t> #’s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49993">
                <a:tc gridSpan="9">
                  <a:txBody>
                    <a:bodyPr/>
                    <a:lstStyle/>
                    <a:p>
                      <a:pPr marL="2052955">
                        <a:lnSpc>
                          <a:spcPct val="100000"/>
                        </a:lnSpc>
                        <a:spcBef>
                          <a:spcPts val="160"/>
                        </a:spcBef>
                      </a:pPr>
                      <a:r>
                        <a:rPr sz="1200" spc="-5" dirty="0">
                          <a:latin typeface="Arial"/>
                          <a:cs typeface="Arial"/>
                        </a:rPr>
                        <a:t>Inscription (use </a:t>
                      </a:r>
                      <a:r>
                        <a:rPr sz="1200" spc="-10" dirty="0">
                          <a:latin typeface="Arial"/>
                          <a:cs typeface="Arial"/>
                        </a:rPr>
                        <a:t>back </a:t>
                      </a:r>
                      <a:r>
                        <a:rPr sz="1200" spc="-5" dirty="0">
                          <a:latin typeface="Arial"/>
                          <a:cs typeface="Arial"/>
                        </a:rPr>
                        <a:t>for </a:t>
                      </a:r>
                      <a:r>
                        <a:rPr sz="1200" dirty="0">
                          <a:latin typeface="Arial"/>
                          <a:cs typeface="Arial"/>
                        </a:rPr>
                        <a:t>more </a:t>
                      </a:r>
                      <a:r>
                        <a:rPr sz="1200" spc="-5" dirty="0">
                          <a:latin typeface="Arial"/>
                          <a:cs typeface="Arial"/>
                        </a:rPr>
                        <a:t>space, indicate here </a:t>
                      </a:r>
                      <a:r>
                        <a:rPr sz="1200" spc="-10" dirty="0">
                          <a:latin typeface="Arial"/>
                          <a:cs typeface="Arial"/>
                        </a:rPr>
                        <a:t>if back is</a:t>
                      </a:r>
                      <a:r>
                        <a:rPr sz="1200" spc="50" dirty="0">
                          <a:latin typeface="Arial"/>
                          <a:cs typeface="Arial"/>
                        </a:rPr>
                        <a:t> </a:t>
                      </a:r>
                      <a:r>
                        <a:rPr sz="1200" spc="-5" dirty="0">
                          <a:latin typeface="Arial"/>
                          <a:cs typeface="Arial"/>
                        </a:rPr>
                        <a:t>used)</a:t>
                      </a:r>
                      <a:endParaRPr sz="1200">
                        <a:latin typeface="Arial"/>
                        <a:cs typeface="Arial"/>
                      </a:endParaRPr>
                    </a:p>
                  </a:txBody>
                  <a:tcPr marL="0" marR="0" marT="152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437977">
                <a:tc gridSpan="9">
                  <a:txBody>
                    <a:bodyPr/>
                    <a:lstStyle/>
                    <a:p>
                      <a:pPr marL="208279">
                        <a:lnSpc>
                          <a:spcPct val="100000"/>
                        </a:lnSpc>
                        <a:spcBef>
                          <a:spcPts val="1019"/>
                        </a:spcBef>
                      </a:pPr>
                      <a:r>
                        <a:rPr lang="en-US" sz="1200" b="1" spc="-5" dirty="0">
                          <a:solidFill>
                            <a:srgbClr val="FF0000"/>
                          </a:solidFill>
                          <a:latin typeface="Arial"/>
                          <a:cs typeface="Arial"/>
                        </a:rPr>
                        <a:t>MAY MCTY__H/BORN JUNE 22 1884/</a:t>
                      </a:r>
                      <a:r>
                        <a:rPr lang="en-US" sz="1200" b="1" spc="-5" dirty="0" err="1">
                          <a:solidFill>
                            <a:srgbClr val="FF0000"/>
                          </a:solidFill>
                          <a:latin typeface="Arial"/>
                          <a:cs typeface="Arial"/>
                        </a:rPr>
                        <a:t>DiED</a:t>
                      </a:r>
                      <a:r>
                        <a:rPr lang="en-US" sz="1200" b="1" spc="-5" dirty="0">
                          <a:solidFill>
                            <a:srgbClr val="FF0000"/>
                          </a:solidFill>
                          <a:latin typeface="Arial"/>
                          <a:cs typeface="Arial"/>
                        </a:rPr>
                        <a:t> FEB 28 1907</a:t>
                      </a:r>
                      <a:endParaRPr sz="1200" b="1" dirty="0">
                        <a:latin typeface="Arial"/>
                        <a:cs typeface="Arial"/>
                      </a:endParaRPr>
                    </a:p>
                  </a:txBody>
                  <a:tcPr marL="0" marR="0" marT="9715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88702">
                <a:tc gridSpan="9">
                  <a:txBody>
                    <a:bodyPr/>
                    <a:lstStyle/>
                    <a:p>
                      <a:pPr marL="73025">
                        <a:lnSpc>
                          <a:spcPct val="100000"/>
                        </a:lnSpc>
                        <a:spcBef>
                          <a:spcPts val="140"/>
                        </a:spcBef>
                      </a:pPr>
                      <a:r>
                        <a:rPr sz="1200" b="1" spc="30" dirty="0">
                          <a:solidFill>
                            <a:srgbClr val="FFFFFF"/>
                          </a:solidFill>
                          <a:latin typeface="Arial"/>
                          <a:cs typeface="Arial"/>
                        </a:rPr>
                        <a:t>Type </a:t>
                      </a:r>
                      <a:r>
                        <a:rPr sz="1200" b="1" spc="20" dirty="0">
                          <a:solidFill>
                            <a:srgbClr val="FFFFFF"/>
                          </a:solidFill>
                          <a:latin typeface="Arial"/>
                          <a:cs typeface="Arial"/>
                        </a:rPr>
                        <a:t>of </a:t>
                      </a:r>
                      <a:r>
                        <a:rPr sz="1200" b="1" spc="35" dirty="0">
                          <a:solidFill>
                            <a:srgbClr val="FFFFFF"/>
                          </a:solidFill>
                          <a:latin typeface="Arial"/>
                          <a:cs typeface="Arial"/>
                        </a:rPr>
                        <a:t>Marker </a:t>
                      </a:r>
                      <a:r>
                        <a:rPr sz="1200" b="1" spc="40" dirty="0">
                          <a:solidFill>
                            <a:srgbClr val="FFFFFF"/>
                          </a:solidFill>
                          <a:latin typeface="Arial"/>
                          <a:cs typeface="Arial"/>
                        </a:rPr>
                        <a:t>(check multiple </a:t>
                      </a:r>
                      <a:r>
                        <a:rPr sz="1200" b="1" spc="20" dirty="0">
                          <a:solidFill>
                            <a:srgbClr val="FFFFFF"/>
                          </a:solidFill>
                          <a:latin typeface="Arial"/>
                          <a:cs typeface="Arial"/>
                        </a:rPr>
                        <a:t>if</a:t>
                      </a:r>
                      <a:r>
                        <a:rPr sz="1200" b="1" spc="105" dirty="0">
                          <a:solidFill>
                            <a:srgbClr val="FFFFFF"/>
                          </a:solidFill>
                          <a:latin typeface="Arial"/>
                          <a:cs typeface="Arial"/>
                        </a:rPr>
                        <a:t> </a:t>
                      </a:r>
                      <a:r>
                        <a:rPr sz="1200" b="1" spc="35" dirty="0">
                          <a:solidFill>
                            <a:srgbClr val="FFFFFF"/>
                          </a:solidFill>
                          <a:latin typeface="Arial"/>
                          <a:cs typeface="Arial"/>
                        </a:rPr>
                        <a:t>needed)</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776067">
                <a:tc gridSpan="3">
                  <a:txBody>
                    <a:bodyPr/>
                    <a:lstStyle/>
                    <a:p>
                      <a:pPr marL="219075" marR="1165225">
                        <a:lnSpc>
                          <a:spcPct val="100000"/>
                        </a:lnSpc>
                        <a:spcBef>
                          <a:spcPts val="320"/>
                        </a:spcBef>
                      </a:pPr>
                      <a:r>
                        <a:rPr sz="1200" spc="-5" dirty="0">
                          <a:latin typeface="Arial"/>
                          <a:cs typeface="Arial"/>
                        </a:rPr>
                        <a:t>Above Ground</a:t>
                      </a:r>
                      <a:r>
                        <a:rPr sz="1200" spc="-50" dirty="0">
                          <a:latin typeface="Arial"/>
                          <a:cs typeface="Arial"/>
                        </a:rPr>
                        <a:t> </a:t>
                      </a:r>
                      <a:r>
                        <a:rPr sz="1200" spc="-5" dirty="0">
                          <a:latin typeface="Arial"/>
                          <a:cs typeface="Arial"/>
                        </a:rPr>
                        <a:t>Vault </a:t>
                      </a:r>
                      <a:endParaRPr lang="en-US" sz="1200" spc="-5" dirty="0">
                        <a:latin typeface="Arial"/>
                        <a:cs typeface="Arial"/>
                      </a:endParaRPr>
                    </a:p>
                    <a:p>
                      <a:pPr marL="219075" marR="1165225">
                        <a:lnSpc>
                          <a:spcPct val="100000"/>
                        </a:lnSpc>
                        <a:spcBef>
                          <a:spcPts val="320"/>
                        </a:spcBef>
                      </a:pPr>
                      <a:r>
                        <a:rPr sz="1200" spc="-5" dirty="0">
                          <a:latin typeface="Arial"/>
                          <a:cs typeface="Arial"/>
                        </a:rPr>
                        <a:t>Cradle</a:t>
                      </a:r>
                      <a:endParaRPr sz="1200" dirty="0">
                        <a:latin typeface="Arial"/>
                        <a:cs typeface="Arial"/>
                      </a:endParaRPr>
                    </a:p>
                    <a:p>
                      <a:pPr marL="219075" marR="1271270">
                        <a:lnSpc>
                          <a:spcPct val="100000"/>
                        </a:lnSpc>
                        <a:spcBef>
                          <a:spcPts val="15"/>
                        </a:spcBef>
                      </a:pPr>
                      <a:r>
                        <a:rPr sz="1200" spc="-5" dirty="0">
                          <a:latin typeface="Arial"/>
                          <a:cs typeface="Arial"/>
                        </a:rPr>
                        <a:t>Government</a:t>
                      </a:r>
                      <a:r>
                        <a:rPr sz="1200" spc="-50" dirty="0">
                          <a:latin typeface="Arial"/>
                          <a:cs typeface="Arial"/>
                        </a:rPr>
                        <a:t> </a:t>
                      </a:r>
                      <a:r>
                        <a:rPr sz="1200" spc="-5" dirty="0">
                          <a:latin typeface="Arial"/>
                          <a:cs typeface="Arial"/>
                        </a:rPr>
                        <a:t>Issue  </a:t>
                      </a:r>
                      <a:endParaRPr lang="en-US" sz="1200" spc="-5" dirty="0">
                        <a:latin typeface="Arial"/>
                        <a:cs typeface="Arial"/>
                      </a:endParaRPr>
                    </a:p>
                    <a:p>
                      <a:pPr marL="219075" marR="1271270">
                        <a:lnSpc>
                          <a:spcPct val="100000"/>
                        </a:lnSpc>
                        <a:spcBef>
                          <a:spcPts val="15"/>
                        </a:spcBef>
                      </a:pPr>
                      <a:r>
                        <a:rPr sz="1200" spc="-5" dirty="0">
                          <a:latin typeface="Arial"/>
                          <a:cs typeface="Arial"/>
                        </a:rPr>
                        <a:t>Ground Marker</a:t>
                      </a:r>
                      <a:endParaRPr sz="1200" dirty="0">
                        <a:latin typeface="Arial"/>
                        <a:cs typeface="Arial"/>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a:lnSpc>
                          <a:spcPct val="100000"/>
                        </a:lnSpc>
                        <a:spcBef>
                          <a:spcPts val="459"/>
                        </a:spcBef>
                      </a:pPr>
                      <a:r>
                        <a:rPr sz="1200" spc="-5" dirty="0">
                          <a:latin typeface="Arial"/>
                          <a:cs typeface="Arial"/>
                        </a:rPr>
                        <a:t>Handmade</a:t>
                      </a:r>
                      <a:endParaRPr sz="1200" dirty="0">
                        <a:latin typeface="Arial"/>
                        <a:cs typeface="Arial"/>
                      </a:endParaRPr>
                    </a:p>
                    <a:p>
                      <a:pPr marL="219075">
                        <a:lnSpc>
                          <a:spcPct val="100000"/>
                        </a:lnSpc>
                        <a:spcBef>
                          <a:spcPts val="145"/>
                        </a:spcBef>
                      </a:pPr>
                      <a:r>
                        <a:rPr sz="1200" spc="-5" dirty="0">
                          <a:latin typeface="Arial"/>
                          <a:cs typeface="Arial"/>
                        </a:rPr>
                        <a:t>In-ground</a:t>
                      </a:r>
                      <a:r>
                        <a:rPr sz="1200" spc="-10" dirty="0">
                          <a:latin typeface="Arial"/>
                          <a:cs typeface="Arial"/>
                        </a:rPr>
                        <a:t> </a:t>
                      </a:r>
                      <a:r>
                        <a:rPr sz="1200" spc="-5" dirty="0">
                          <a:latin typeface="Arial"/>
                          <a:cs typeface="Arial"/>
                        </a:rPr>
                        <a:t>Vault</a:t>
                      </a:r>
                      <a:endParaRPr sz="1200" dirty="0">
                        <a:latin typeface="Arial"/>
                        <a:cs typeface="Arial"/>
                      </a:endParaRPr>
                    </a:p>
                    <a:p>
                      <a:pPr marL="219075" marR="1812289">
                        <a:lnSpc>
                          <a:spcPct val="100000"/>
                        </a:lnSpc>
                        <a:spcBef>
                          <a:spcPts val="15"/>
                        </a:spcBef>
                      </a:pPr>
                      <a:r>
                        <a:rPr sz="1200" spc="-5" dirty="0">
                          <a:latin typeface="Arial"/>
                          <a:cs typeface="Arial"/>
                        </a:rPr>
                        <a:t>Ledger  </a:t>
                      </a:r>
                      <a:endParaRPr lang="en-US" sz="1200" spc="-5" dirty="0">
                        <a:latin typeface="Arial"/>
                        <a:cs typeface="Arial"/>
                      </a:endParaRPr>
                    </a:p>
                    <a:p>
                      <a:pPr marL="219075" marR="1812289">
                        <a:lnSpc>
                          <a:spcPct val="100000"/>
                        </a:lnSpc>
                        <a:spcBef>
                          <a:spcPts val="15"/>
                        </a:spcBef>
                      </a:pPr>
                      <a:r>
                        <a:rPr sz="1200" dirty="0">
                          <a:latin typeface="Arial"/>
                          <a:cs typeface="Arial"/>
                        </a:rPr>
                        <a:t>M</a:t>
                      </a:r>
                      <a:r>
                        <a:rPr sz="1200" spc="-5" dirty="0">
                          <a:latin typeface="Arial"/>
                          <a:cs typeface="Arial"/>
                        </a:rPr>
                        <a:t>a</a:t>
                      </a:r>
                      <a:r>
                        <a:rPr sz="1200" dirty="0">
                          <a:latin typeface="Arial"/>
                          <a:cs typeface="Arial"/>
                        </a:rPr>
                        <a:t>us</a:t>
                      </a:r>
                      <a:r>
                        <a:rPr sz="1200" spc="5" dirty="0">
                          <a:latin typeface="Arial"/>
                          <a:cs typeface="Arial"/>
                        </a:rPr>
                        <a:t>o</a:t>
                      </a:r>
                      <a:r>
                        <a:rPr sz="1200" spc="-5" dirty="0">
                          <a:latin typeface="Arial"/>
                          <a:cs typeface="Arial"/>
                        </a:rPr>
                        <a:t>l</a:t>
                      </a:r>
                      <a:r>
                        <a:rPr sz="1200" dirty="0">
                          <a:latin typeface="Arial"/>
                          <a:cs typeface="Arial"/>
                        </a:rPr>
                        <a:t>e</a:t>
                      </a:r>
                      <a:r>
                        <a:rPr sz="1200" spc="-5" dirty="0">
                          <a:latin typeface="Arial"/>
                          <a:cs typeface="Arial"/>
                        </a:rPr>
                        <a:t>u</a:t>
                      </a:r>
                      <a:r>
                        <a:rPr sz="1200" dirty="0">
                          <a:latin typeface="Arial"/>
                          <a:cs typeface="Arial"/>
                        </a:rPr>
                        <a:t>m</a:t>
                      </a:r>
                    </a:p>
                  </a:txBody>
                  <a:tcPr marL="0" marR="0" marT="438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19075" marR="670560" algn="just">
                        <a:lnSpc>
                          <a:spcPct val="100000"/>
                        </a:lnSpc>
                        <a:spcBef>
                          <a:spcPts val="310"/>
                        </a:spcBef>
                      </a:pPr>
                      <a:r>
                        <a:rPr sz="1200" spc="-5" dirty="0">
                          <a:latin typeface="Arial"/>
                          <a:cs typeface="Arial"/>
                        </a:rPr>
                        <a:t>Metal</a:t>
                      </a:r>
                      <a:r>
                        <a:rPr sz="1200" spc="-80" dirty="0">
                          <a:latin typeface="Arial"/>
                          <a:cs typeface="Arial"/>
                        </a:rPr>
                        <a:t> </a:t>
                      </a:r>
                      <a:r>
                        <a:rPr sz="1200" dirty="0">
                          <a:latin typeface="Arial"/>
                          <a:cs typeface="Arial"/>
                        </a:rPr>
                        <a:t>Temporary  </a:t>
                      </a:r>
                      <a:r>
                        <a:rPr sz="1200" spc="-5" dirty="0">
                          <a:latin typeface="Arial"/>
                          <a:cs typeface="Arial"/>
                        </a:rPr>
                        <a:t>Obelisk/Monolith  </a:t>
                      </a:r>
                      <a:r>
                        <a:rPr lang="en-US" sz="1200" spc="-5" dirty="0">
                          <a:latin typeface="Arial"/>
                          <a:cs typeface="Arial"/>
                        </a:rPr>
                        <a:t>      </a:t>
                      </a:r>
                      <a:r>
                        <a:rPr sz="1200" spc="-5" dirty="0">
                          <a:latin typeface="Arial"/>
                          <a:cs typeface="Arial"/>
                        </a:rPr>
                        <a:t>Table</a:t>
                      </a:r>
                      <a:r>
                        <a:rPr sz="1200" spc="-15" dirty="0">
                          <a:latin typeface="Arial"/>
                          <a:cs typeface="Arial"/>
                        </a:rPr>
                        <a:t> </a:t>
                      </a:r>
                      <a:r>
                        <a:rPr sz="1200" dirty="0">
                          <a:latin typeface="Arial"/>
                          <a:cs typeface="Arial"/>
                        </a:rPr>
                        <a:t>Tomb</a:t>
                      </a:r>
                    </a:p>
                    <a:p>
                      <a:pPr marL="73025" marR="1223645" indent="29845">
                        <a:lnSpc>
                          <a:spcPct val="100000"/>
                        </a:lnSpc>
                        <a:spcBef>
                          <a:spcPts val="75"/>
                        </a:spcBef>
                      </a:pPr>
                      <a:r>
                        <a:rPr sz="1200" b="1" baseline="5050" dirty="0">
                          <a:solidFill>
                            <a:srgbClr val="FF0000"/>
                          </a:solidFill>
                          <a:latin typeface="Arial"/>
                          <a:cs typeface="Arial"/>
                        </a:rPr>
                        <a:t>x</a:t>
                      </a:r>
                      <a:r>
                        <a:rPr sz="1200" spc="-30" baseline="5050" dirty="0">
                          <a:solidFill>
                            <a:srgbClr val="FF0000"/>
                          </a:solidFill>
                          <a:latin typeface="Arial"/>
                          <a:cs typeface="Arial"/>
                        </a:rPr>
                        <a:t> </a:t>
                      </a:r>
                      <a:r>
                        <a:rPr sz="1200" spc="-5" dirty="0">
                          <a:latin typeface="Arial"/>
                          <a:cs typeface="Arial"/>
                        </a:rPr>
                        <a:t>Upright  </a:t>
                      </a:r>
                      <a:endParaRPr lang="en-US" sz="1200" spc="-5" dirty="0">
                        <a:latin typeface="Arial"/>
                        <a:cs typeface="Arial"/>
                      </a:endParaRPr>
                    </a:p>
                    <a:p>
                      <a:pPr marL="73025" marR="1223645" indent="29845">
                        <a:lnSpc>
                          <a:spcPct val="100000"/>
                        </a:lnSpc>
                        <a:spcBef>
                          <a:spcPts val="75"/>
                        </a:spcBef>
                      </a:pPr>
                      <a:r>
                        <a:rPr lang="en-US" sz="1200" spc="-5" dirty="0">
                          <a:latin typeface="Arial"/>
                          <a:cs typeface="Arial"/>
                        </a:rPr>
                        <a:t>   </a:t>
                      </a:r>
                      <a:r>
                        <a:rPr sz="1200" spc="-5" dirty="0">
                          <a:latin typeface="Arial"/>
                          <a:cs typeface="Arial"/>
                        </a:rPr>
                        <a:t>Other:</a:t>
                      </a:r>
                      <a:endParaRPr sz="1200" dirty="0">
                        <a:latin typeface="Arial"/>
                        <a:cs typeface="Arial"/>
                      </a:endParaRPr>
                    </a:p>
                  </a:txBody>
                  <a:tcPr marL="0" marR="0" marT="2952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8"/>
                  </a:ext>
                </a:extLst>
              </a:tr>
              <a:tr h="190031">
                <a:tc gridSpan="9">
                  <a:txBody>
                    <a:bodyPr/>
                    <a:lstStyle/>
                    <a:p>
                      <a:pPr marL="73025">
                        <a:lnSpc>
                          <a:spcPct val="100000"/>
                        </a:lnSpc>
                        <a:spcBef>
                          <a:spcPts val="150"/>
                        </a:spcBef>
                      </a:pPr>
                      <a:r>
                        <a:rPr sz="1200" b="1" spc="35" dirty="0">
                          <a:solidFill>
                            <a:srgbClr val="FFFFFF"/>
                          </a:solidFill>
                          <a:latin typeface="Arial"/>
                          <a:cs typeface="Arial"/>
                        </a:rPr>
                        <a:t>Marker Material (check </a:t>
                      </a:r>
                      <a:r>
                        <a:rPr sz="1200" b="1" spc="40" dirty="0">
                          <a:solidFill>
                            <a:srgbClr val="FFFFFF"/>
                          </a:solidFill>
                          <a:latin typeface="Arial"/>
                          <a:cs typeface="Arial"/>
                        </a:rPr>
                        <a:t>multiple </a:t>
                      </a:r>
                      <a:r>
                        <a:rPr sz="1200" b="1" spc="20" dirty="0">
                          <a:solidFill>
                            <a:srgbClr val="FFFFFF"/>
                          </a:solidFill>
                          <a:latin typeface="Arial"/>
                          <a:cs typeface="Arial"/>
                        </a:rPr>
                        <a:t>if</a:t>
                      </a:r>
                      <a:r>
                        <a:rPr sz="1200" b="1" spc="65" dirty="0">
                          <a:solidFill>
                            <a:srgbClr val="FFFFFF"/>
                          </a:solidFill>
                          <a:latin typeface="Arial"/>
                          <a:cs typeface="Arial"/>
                        </a:rPr>
                        <a:t> </a:t>
                      </a:r>
                      <a:r>
                        <a:rPr sz="1200" b="1" spc="35" dirty="0">
                          <a:solidFill>
                            <a:srgbClr val="FFFFFF"/>
                          </a:solidFill>
                          <a:latin typeface="Arial"/>
                          <a:cs typeface="Arial"/>
                        </a:rPr>
                        <a:t>needed)</a:t>
                      </a:r>
                      <a:endParaRPr sz="1200">
                        <a:latin typeface="Arial"/>
                        <a:cs typeface="Arial"/>
                      </a:endParaRPr>
                    </a:p>
                  </a:txBody>
                  <a:tcPr marL="0" marR="0" marT="1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788582">
                <a:tc gridSpan="3">
                  <a:txBody>
                    <a:bodyPr/>
                    <a:lstStyle/>
                    <a:p>
                      <a:pPr marL="219075" marR="1722755" indent="-105410">
                        <a:lnSpc>
                          <a:spcPct val="100000"/>
                        </a:lnSpc>
                      </a:pPr>
                      <a:r>
                        <a:rPr sz="1200" b="1" baseline="2525" dirty="0">
                          <a:solidFill>
                            <a:srgbClr val="FF0000"/>
                          </a:solidFill>
                          <a:latin typeface="Arial"/>
                          <a:cs typeface="Arial"/>
                        </a:rPr>
                        <a:t>x</a:t>
                      </a:r>
                      <a:r>
                        <a:rPr sz="1200" baseline="2525" dirty="0">
                          <a:solidFill>
                            <a:srgbClr val="FF0000"/>
                          </a:solidFill>
                          <a:latin typeface="Arial"/>
                          <a:cs typeface="Arial"/>
                        </a:rPr>
                        <a:t> </a:t>
                      </a:r>
                      <a:r>
                        <a:rPr sz="1200" spc="-5" dirty="0">
                          <a:latin typeface="Arial"/>
                          <a:cs typeface="Arial"/>
                        </a:rPr>
                        <a:t>Concrete  </a:t>
                      </a:r>
                      <a:r>
                        <a:rPr lang="en-US" sz="1200" spc="-5" dirty="0">
                          <a:latin typeface="Arial"/>
                          <a:cs typeface="Arial"/>
                        </a:rPr>
                        <a:t> </a:t>
                      </a:r>
                    </a:p>
                    <a:p>
                      <a:pPr marL="219075" marR="1722755" indent="-105410">
                        <a:lnSpc>
                          <a:spcPct val="100000"/>
                        </a:lnSpc>
                      </a:pPr>
                      <a:r>
                        <a:rPr lang="en-US" sz="1200" spc="-5" dirty="0">
                          <a:latin typeface="Arial"/>
                          <a:cs typeface="Arial"/>
                        </a:rPr>
                        <a:t>   G</a:t>
                      </a:r>
                      <a:r>
                        <a:rPr sz="1200" spc="-5" dirty="0">
                          <a:latin typeface="Arial"/>
                          <a:cs typeface="Arial"/>
                        </a:rPr>
                        <a:t>ranite  </a:t>
                      </a:r>
                      <a:endParaRPr lang="en-US" sz="1200" spc="-5" dirty="0">
                        <a:latin typeface="Arial"/>
                        <a:cs typeface="Arial"/>
                      </a:endParaRPr>
                    </a:p>
                    <a:p>
                      <a:pPr marL="219075" marR="1722755" indent="-105410">
                        <a:lnSpc>
                          <a:spcPct val="100000"/>
                        </a:lnSpc>
                      </a:pPr>
                      <a:r>
                        <a:rPr lang="en-US" sz="1200" spc="-5" dirty="0">
                          <a:latin typeface="Arial"/>
                          <a:cs typeface="Arial"/>
                        </a:rPr>
                        <a:t>   </a:t>
                      </a:r>
                      <a:r>
                        <a:rPr sz="1200" dirty="0">
                          <a:latin typeface="Arial"/>
                          <a:cs typeface="Arial"/>
                        </a:rPr>
                        <a:t>L</a:t>
                      </a:r>
                      <a:r>
                        <a:rPr sz="1200" spc="-10" dirty="0">
                          <a:latin typeface="Arial"/>
                          <a:cs typeface="Arial"/>
                        </a:rPr>
                        <a:t>i</a:t>
                      </a:r>
                      <a:r>
                        <a:rPr sz="1200" spc="20" dirty="0">
                          <a:latin typeface="Arial"/>
                          <a:cs typeface="Arial"/>
                        </a:rPr>
                        <a:t>m</a:t>
                      </a:r>
                      <a:r>
                        <a:rPr sz="1200" dirty="0">
                          <a:latin typeface="Arial"/>
                          <a:cs typeface="Arial"/>
                        </a:rPr>
                        <a:t>esto</a:t>
                      </a:r>
                      <a:r>
                        <a:rPr sz="1200" spc="-5" dirty="0">
                          <a:latin typeface="Arial"/>
                          <a:cs typeface="Arial"/>
                        </a:rPr>
                        <a:t>n</a:t>
                      </a:r>
                      <a:r>
                        <a:rPr sz="1200" dirty="0">
                          <a:latin typeface="Arial"/>
                          <a:cs typeface="Arial"/>
                        </a:rPr>
                        <a:t>e  </a:t>
                      </a:r>
                      <a:endParaRPr lang="en-US" sz="1200" dirty="0">
                        <a:latin typeface="Arial"/>
                        <a:cs typeface="Arial"/>
                      </a:endParaRPr>
                    </a:p>
                    <a:p>
                      <a:pPr marL="219075" marR="1722755" indent="-105410">
                        <a:lnSpc>
                          <a:spcPct val="100000"/>
                        </a:lnSpc>
                      </a:pPr>
                      <a:r>
                        <a:rPr lang="en-US" sz="1200" spc="-5" dirty="0">
                          <a:latin typeface="Arial"/>
                          <a:cs typeface="Arial"/>
                        </a:rPr>
                        <a:t>   </a:t>
                      </a:r>
                      <a:r>
                        <a:rPr sz="1200" spc="-5" dirty="0">
                          <a:latin typeface="Arial"/>
                          <a:cs typeface="Arial"/>
                        </a:rPr>
                        <a:t>Marble</a:t>
                      </a:r>
                      <a:endParaRPr sz="1200" dirty="0">
                        <a:latin typeface="Arial"/>
                        <a:cs typeface="Arial"/>
                      </a:endParaRPr>
                    </a:p>
                  </a:txBody>
                  <a:tcPr marL="0" marR="0" marT="33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marR="1557655">
                        <a:lnSpc>
                          <a:spcPct val="100000"/>
                        </a:lnSpc>
                      </a:pPr>
                      <a:r>
                        <a:rPr sz="1200" dirty="0">
                          <a:latin typeface="Arial"/>
                          <a:cs typeface="Arial"/>
                        </a:rPr>
                        <a:t>M</a:t>
                      </a:r>
                      <a:r>
                        <a:rPr sz="1200" spc="-5" dirty="0">
                          <a:latin typeface="Arial"/>
                          <a:cs typeface="Arial"/>
                        </a:rPr>
                        <a:t>e</a:t>
                      </a:r>
                      <a:r>
                        <a:rPr sz="1200" dirty="0">
                          <a:latin typeface="Arial"/>
                          <a:cs typeface="Arial"/>
                        </a:rPr>
                        <a:t>t</a:t>
                      </a:r>
                      <a:r>
                        <a:rPr sz="1200" spc="5" dirty="0">
                          <a:latin typeface="Arial"/>
                          <a:cs typeface="Arial"/>
                        </a:rPr>
                        <a:t>a</a:t>
                      </a:r>
                      <a:r>
                        <a:rPr sz="1200" spc="-5" dirty="0">
                          <a:latin typeface="Arial"/>
                          <a:cs typeface="Arial"/>
                        </a:rPr>
                        <a:t>l</a:t>
                      </a:r>
                      <a:r>
                        <a:rPr sz="1200" spc="10" dirty="0">
                          <a:latin typeface="Arial"/>
                          <a:cs typeface="Arial"/>
                        </a:rPr>
                        <a:t>/</a:t>
                      </a:r>
                      <a:r>
                        <a:rPr sz="1200" spc="-5" dirty="0">
                          <a:latin typeface="Arial"/>
                          <a:cs typeface="Arial"/>
                        </a:rPr>
                        <a:t>Al</a:t>
                      </a:r>
                      <a:r>
                        <a:rPr sz="1200" dirty="0">
                          <a:latin typeface="Arial"/>
                          <a:cs typeface="Arial"/>
                        </a:rPr>
                        <a:t>u</a:t>
                      </a:r>
                      <a:r>
                        <a:rPr sz="1200" spc="15" dirty="0">
                          <a:latin typeface="Arial"/>
                          <a:cs typeface="Arial"/>
                        </a:rPr>
                        <a:t>m</a:t>
                      </a:r>
                      <a:r>
                        <a:rPr sz="1200" spc="-5" dirty="0">
                          <a:latin typeface="Arial"/>
                          <a:cs typeface="Arial"/>
                        </a:rPr>
                        <a:t>i</a:t>
                      </a:r>
                      <a:r>
                        <a:rPr sz="1200" dirty="0">
                          <a:latin typeface="Arial"/>
                          <a:cs typeface="Arial"/>
                        </a:rPr>
                        <a:t>n</a:t>
                      </a:r>
                      <a:r>
                        <a:rPr sz="1200" spc="-5" dirty="0">
                          <a:latin typeface="Arial"/>
                          <a:cs typeface="Arial"/>
                        </a:rPr>
                        <a:t>u</a:t>
                      </a:r>
                      <a:r>
                        <a:rPr sz="1200" dirty="0">
                          <a:latin typeface="Arial"/>
                          <a:cs typeface="Arial"/>
                        </a:rPr>
                        <a:t>m  </a:t>
                      </a:r>
                      <a:endParaRPr lang="en-US" sz="1200" dirty="0">
                        <a:latin typeface="Arial"/>
                        <a:cs typeface="Arial"/>
                      </a:endParaRPr>
                    </a:p>
                    <a:p>
                      <a:pPr marL="219075" marR="1557655">
                        <a:lnSpc>
                          <a:spcPct val="100000"/>
                        </a:lnSpc>
                      </a:pPr>
                      <a:r>
                        <a:rPr sz="1200" spc="-5" dirty="0">
                          <a:latin typeface="Arial"/>
                          <a:cs typeface="Arial"/>
                        </a:rPr>
                        <a:t>Metal/Cast Iron  </a:t>
                      </a:r>
                      <a:endParaRPr lang="en-US" sz="1200" spc="-5" dirty="0">
                        <a:latin typeface="Arial"/>
                        <a:cs typeface="Arial"/>
                      </a:endParaRPr>
                    </a:p>
                    <a:p>
                      <a:pPr marL="219075" marR="1557655">
                        <a:lnSpc>
                          <a:spcPct val="100000"/>
                        </a:lnSpc>
                      </a:pPr>
                      <a:r>
                        <a:rPr sz="1200" spc="-5" dirty="0">
                          <a:latin typeface="Arial"/>
                          <a:cs typeface="Arial"/>
                        </a:rPr>
                        <a:t>Metal/Zinc  </a:t>
                      </a:r>
                      <a:endParaRPr lang="en-US" sz="1200" spc="-5" dirty="0">
                        <a:latin typeface="Arial"/>
                        <a:cs typeface="Arial"/>
                      </a:endParaRPr>
                    </a:p>
                    <a:p>
                      <a:pPr marL="219075" marR="1557655">
                        <a:lnSpc>
                          <a:spcPct val="100000"/>
                        </a:lnSpc>
                      </a:pPr>
                      <a:r>
                        <a:rPr sz="1200" spc="-5" dirty="0">
                          <a:latin typeface="Arial"/>
                          <a:cs typeface="Arial"/>
                        </a:rPr>
                        <a:t>Sandstone</a:t>
                      </a:r>
                      <a:endParaRPr sz="1200" dirty="0">
                        <a:latin typeface="Arial"/>
                        <a:cs typeface="Arial"/>
                      </a:endParaRPr>
                    </a:p>
                  </a:txBody>
                  <a:tcPr marL="0" marR="0" marT="238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19075">
                        <a:lnSpc>
                          <a:spcPct val="100000"/>
                        </a:lnSpc>
                      </a:pPr>
                      <a:r>
                        <a:rPr sz="1200" dirty="0">
                          <a:latin typeface="Arial"/>
                          <a:cs typeface="Arial"/>
                        </a:rPr>
                        <a:t>Wood</a:t>
                      </a:r>
                    </a:p>
                    <a:p>
                      <a:pPr marL="219075" marR="934085">
                        <a:lnSpc>
                          <a:spcPct val="100000"/>
                        </a:lnSpc>
                        <a:spcBef>
                          <a:spcPts val="55"/>
                        </a:spcBef>
                      </a:pPr>
                      <a:r>
                        <a:rPr sz="1200" spc="-5" dirty="0">
                          <a:latin typeface="Arial"/>
                          <a:cs typeface="Arial"/>
                        </a:rPr>
                        <a:t>Other</a:t>
                      </a:r>
                      <a:r>
                        <a:rPr sz="1200" spc="-65" dirty="0">
                          <a:latin typeface="Arial"/>
                          <a:cs typeface="Arial"/>
                        </a:rPr>
                        <a:t> </a:t>
                      </a:r>
                      <a:r>
                        <a:rPr sz="1200" spc="-5" dirty="0">
                          <a:latin typeface="Arial"/>
                          <a:cs typeface="Arial"/>
                        </a:rPr>
                        <a:t>stone:  </a:t>
                      </a:r>
                      <a:endParaRPr lang="en-US" sz="1200" spc="-5" dirty="0">
                        <a:latin typeface="Arial"/>
                        <a:cs typeface="Arial"/>
                      </a:endParaRPr>
                    </a:p>
                    <a:p>
                      <a:pPr marL="219075" marR="934085">
                        <a:lnSpc>
                          <a:spcPct val="100000"/>
                        </a:lnSpc>
                        <a:spcBef>
                          <a:spcPts val="55"/>
                        </a:spcBef>
                      </a:pPr>
                      <a:r>
                        <a:rPr sz="1200" spc="-5" dirty="0">
                          <a:latin typeface="Arial"/>
                          <a:cs typeface="Arial"/>
                        </a:rPr>
                        <a:t>Other</a:t>
                      </a:r>
                      <a:r>
                        <a:rPr sz="1200" spc="-60" dirty="0">
                          <a:latin typeface="Arial"/>
                          <a:cs typeface="Arial"/>
                        </a:rPr>
                        <a:t> </a:t>
                      </a:r>
                      <a:r>
                        <a:rPr sz="1200" spc="-5" dirty="0">
                          <a:latin typeface="Arial"/>
                          <a:cs typeface="Arial"/>
                        </a:rPr>
                        <a:t>metal:</a:t>
                      </a:r>
                      <a:endParaRPr sz="1200" dirty="0">
                        <a:latin typeface="Arial"/>
                        <a:cs typeface="Arial"/>
                      </a:endParaRPr>
                    </a:p>
                    <a:p>
                      <a:pPr marL="73025">
                        <a:lnSpc>
                          <a:spcPct val="100000"/>
                        </a:lnSpc>
                        <a:spcBef>
                          <a:spcPts val="70"/>
                        </a:spcBef>
                      </a:pPr>
                      <a:r>
                        <a:rPr lang="en-US" sz="1200" spc="-5" dirty="0">
                          <a:latin typeface="Arial"/>
                          <a:cs typeface="Arial"/>
                        </a:rPr>
                        <a:t>     </a:t>
                      </a:r>
                      <a:r>
                        <a:rPr sz="1200" spc="-5" dirty="0">
                          <a:latin typeface="Arial"/>
                          <a:cs typeface="Arial"/>
                        </a:rPr>
                        <a:t>Other:</a:t>
                      </a:r>
                      <a:endParaRPr sz="1200" dirty="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418818">
                <a:tc gridSpan="9">
                  <a:txBody>
                    <a:bodyPr/>
                    <a:lstStyle/>
                    <a:p>
                      <a:pPr>
                        <a:lnSpc>
                          <a:spcPct val="100000"/>
                        </a:lnSpc>
                        <a:spcBef>
                          <a:spcPts val="5"/>
                        </a:spcBef>
                      </a:pPr>
                      <a:endParaRPr sz="1200">
                        <a:latin typeface="Times New Roman"/>
                        <a:cs typeface="Times New Roman"/>
                      </a:endParaRPr>
                    </a:p>
                    <a:p>
                      <a:pPr marL="73025">
                        <a:lnSpc>
                          <a:spcPct val="100000"/>
                        </a:lnSpc>
                      </a:pPr>
                      <a:r>
                        <a:rPr sz="1200" spc="-5" dirty="0">
                          <a:latin typeface="Arial"/>
                          <a:cs typeface="Arial"/>
                        </a:rPr>
                        <a:t>Material</a:t>
                      </a:r>
                      <a:r>
                        <a:rPr sz="1200" dirty="0">
                          <a:latin typeface="Arial"/>
                          <a:cs typeface="Arial"/>
                        </a:rPr>
                        <a:t> </a:t>
                      </a:r>
                      <a:r>
                        <a:rPr sz="1200" spc="-5" dirty="0">
                          <a:latin typeface="Arial"/>
                          <a:cs typeface="Arial"/>
                        </a:rPr>
                        <a:t>Notes</a:t>
                      </a:r>
                      <a:endParaRPr sz="1200">
                        <a:latin typeface="Arial"/>
                        <a:cs typeface="Arial"/>
                      </a:endParaRPr>
                    </a:p>
                    <a:p>
                      <a:pPr marL="73025">
                        <a:lnSpc>
                          <a:spcPct val="100000"/>
                        </a:lnSpc>
                        <a:spcBef>
                          <a:spcPts val="165"/>
                        </a:spcBef>
                      </a:pPr>
                      <a:r>
                        <a:rPr sz="1200" spc="-5" dirty="0">
                          <a:latin typeface="Arial"/>
                          <a:cs typeface="Arial"/>
                        </a:rPr>
                        <a:t>(note kerbing, maker’s marks, footstone,</a:t>
                      </a:r>
                      <a:r>
                        <a:rPr sz="1200" spc="-20" dirty="0">
                          <a:latin typeface="Arial"/>
                          <a:cs typeface="Arial"/>
                        </a:rPr>
                        <a:t> </a:t>
                      </a:r>
                      <a:r>
                        <a:rPr sz="1200" spc="-5" dirty="0">
                          <a:latin typeface="Arial"/>
                          <a:cs typeface="Arial"/>
                        </a:rPr>
                        <a:t>etc.):</a:t>
                      </a:r>
                      <a:endParaRPr sz="1200">
                        <a:latin typeface="Arial"/>
                        <a:cs typeface="Arial"/>
                      </a:endParaRPr>
                    </a:p>
                  </a:txBody>
                  <a:tcPr marL="0" marR="0" marT="4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188702">
                <a:tc gridSpan="6">
                  <a:txBody>
                    <a:bodyPr/>
                    <a:lstStyle/>
                    <a:p>
                      <a:pPr marL="238760">
                        <a:lnSpc>
                          <a:spcPct val="100000"/>
                        </a:lnSpc>
                        <a:spcBef>
                          <a:spcPts val="254"/>
                        </a:spcBef>
                      </a:pPr>
                      <a:r>
                        <a:rPr sz="1200" spc="-5" dirty="0">
                          <a:latin typeface="Arial"/>
                          <a:cs typeface="Arial"/>
                        </a:rPr>
                        <a:t>Gravestone Design/Iconography </a:t>
                      </a:r>
                      <a:r>
                        <a:rPr sz="1200" spc="-10" dirty="0">
                          <a:latin typeface="Arial"/>
                          <a:cs typeface="Arial"/>
                        </a:rPr>
                        <a:t>(ex. </a:t>
                      </a:r>
                      <a:r>
                        <a:rPr sz="1200" spc="-5" dirty="0">
                          <a:latin typeface="Arial"/>
                          <a:cs typeface="Arial"/>
                        </a:rPr>
                        <a:t>Dove, Tree, Cross, Star of David,</a:t>
                      </a:r>
                      <a:r>
                        <a:rPr sz="1200" spc="105" dirty="0">
                          <a:latin typeface="Arial"/>
                          <a:cs typeface="Arial"/>
                        </a:rPr>
                        <a:t> </a:t>
                      </a:r>
                      <a:r>
                        <a:rPr sz="1200" spc="-5" dirty="0">
                          <a:latin typeface="Arial"/>
                          <a:cs typeface="Arial"/>
                        </a:rPr>
                        <a:t>etc.)</a:t>
                      </a:r>
                      <a:endParaRPr sz="1200">
                        <a:latin typeface="Arial"/>
                        <a:cs typeface="Arial"/>
                      </a:endParaRPr>
                    </a:p>
                  </a:txBody>
                  <a:tcPr marL="0" marR="0" marT="2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a:txBody>
                    <a:bodyPr/>
                    <a:lstStyle/>
                    <a:p>
                      <a:pPr marL="71120">
                        <a:lnSpc>
                          <a:spcPct val="100000"/>
                        </a:lnSpc>
                        <a:spcBef>
                          <a:spcPts val="140"/>
                        </a:spcBef>
                      </a:pPr>
                      <a:r>
                        <a:rPr sz="1200" b="1" spc="35" dirty="0">
                          <a:latin typeface="Arial"/>
                          <a:cs typeface="Arial"/>
                        </a:rPr>
                        <a:t>Sketch marker </a:t>
                      </a:r>
                      <a:r>
                        <a:rPr sz="1200" b="1" spc="40" dirty="0">
                          <a:latin typeface="Arial"/>
                          <a:cs typeface="Arial"/>
                        </a:rPr>
                        <a:t>below, </a:t>
                      </a:r>
                      <a:r>
                        <a:rPr sz="1200" b="1" spc="30" dirty="0">
                          <a:latin typeface="Arial"/>
                          <a:cs typeface="Arial"/>
                        </a:rPr>
                        <a:t>use </a:t>
                      </a:r>
                      <a:r>
                        <a:rPr sz="1200" b="1" spc="35" dirty="0">
                          <a:latin typeface="Arial"/>
                          <a:cs typeface="Arial"/>
                        </a:rPr>
                        <a:t>metric</a:t>
                      </a:r>
                      <a:r>
                        <a:rPr sz="1200" b="1" spc="325" dirty="0">
                          <a:latin typeface="Arial"/>
                          <a:cs typeface="Arial"/>
                        </a:rPr>
                        <a:t> </a:t>
                      </a:r>
                      <a:r>
                        <a:rPr sz="1200" b="1" spc="35" dirty="0">
                          <a:latin typeface="Arial"/>
                          <a:cs typeface="Arial"/>
                        </a:rPr>
                        <a:t>scale</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331318">
                <a:tc gridSpan="6">
                  <a:txBody>
                    <a:bodyPr/>
                    <a:lstStyle/>
                    <a:p>
                      <a:pPr marL="210820">
                        <a:lnSpc>
                          <a:spcPct val="100000"/>
                        </a:lnSpc>
                        <a:spcBef>
                          <a:spcPts val="70"/>
                        </a:spcBef>
                      </a:pPr>
                      <a:r>
                        <a:rPr lang="en-US" sz="1200" b="1" dirty="0">
                          <a:solidFill>
                            <a:srgbClr val="FF0000"/>
                          </a:solidFill>
                          <a:latin typeface="Arial"/>
                          <a:cs typeface="Arial"/>
                        </a:rPr>
                        <a:t>None</a:t>
                      </a:r>
                      <a:endParaRPr sz="1200" b="1" dirty="0">
                        <a:latin typeface="Arial"/>
                        <a:cs typeface="Arial"/>
                      </a:endParaRPr>
                    </a:p>
                  </a:txBody>
                  <a:tcPr marL="0" marR="0" marT="666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9" gridSpan="3">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T w="6350">
                      <a:solidFill>
                        <a:srgbClr val="000000"/>
                      </a:solidFill>
                      <a:prstDash val="solid"/>
                    </a:lnT>
                  </a:tcPr>
                </a:tc>
                <a:tc rowSpan="9" hMerge="1">
                  <a:txBody>
                    <a:bodyPr/>
                    <a:lstStyle/>
                    <a:p>
                      <a:endParaRPr/>
                    </a:p>
                  </a:txBody>
                  <a:tcPr marL="0" marR="0" marT="0" marB="0"/>
                </a:tc>
                <a:tc rowSpan="9" hMerge="1">
                  <a:txBody>
                    <a:bodyPr/>
                    <a:lstStyle/>
                    <a:p>
                      <a:endParaRPr/>
                    </a:p>
                  </a:txBody>
                  <a:tcPr marL="0" marR="0" marT="0" marB="0"/>
                </a:tc>
                <a:extLst>
                  <a:ext uri="{0D108BD9-81ED-4DB2-BD59-A6C34878D82A}">
                    <a16:rowId xmlns:a16="http://schemas.microsoft.com/office/drawing/2014/main" val="10013"/>
                  </a:ext>
                </a:extLst>
              </a:tr>
              <a:tr h="172088">
                <a:tc gridSpan="6">
                  <a:txBody>
                    <a:bodyPr/>
                    <a:lstStyle/>
                    <a:p>
                      <a:pPr algn="ctr">
                        <a:lnSpc>
                          <a:spcPct val="100000"/>
                        </a:lnSpc>
                        <a:spcBef>
                          <a:spcPts val="325"/>
                        </a:spcBef>
                      </a:pPr>
                      <a:r>
                        <a:rPr sz="1200" spc="-5" dirty="0">
                          <a:latin typeface="Arial"/>
                          <a:cs typeface="Arial"/>
                        </a:rPr>
                        <a:t>Grave Goods</a:t>
                      </a:r>
                      <a:endParaRPr sz="1200">
                        <a:latin typeface="Arial"/>
                        <a:cs typeface="Arial"/>
                      </a:endParaRPr>
                    </a:p>
                  </a:txBody>
                  <a:tcPr marL="0" marR="0" marT="309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4"/>
                  </a:ext>
                </a:extLst>
              </a:tr>
              <a:tr h="437976">
                <a:tc gridSpan="6">
                  <a:txBody>
                    <a:bodyPr/>
                    <a:lstStyle/>
                    <a:p>
                      <a:pPr>
                        <a:lnSpc>
                          <a:spcPct val="100000"/>
                        </a:lnSpc>
                      </a:pP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5"/>
                  </a:ext>
                </a:extLst>
              </a:tr>
              <a:tr h="188702">
                <a:tc gridSpan="6">
                  <a:txBody>
                    <a:bodyPr/>
                    <a:lstStyle/>
                    <a:p>
                      <a:pPr marL="73025">
                        <a:lnSpc>
                          <a:spcPct val="100000"/>
                        </a:lnSpc>
                        <a:spcBef>
                          <a:spcPts val="140"/>
                        </a:spcBef>
                      </a:pPr>
                      <a:r>
                        <a:rPr sz="1200" b="1" spc="40" dirty="0">
                          <a:solidFill>
                            <a:srgbClr val="FFFFFF"/>
                          </a:solidFill>
                          <a:latin typeface="Arial"/>
                          <a:cs typeface="Arial"/>
                        </a:rPr>
                        <a:t>Condition </a:t>
                      </a:r>
                      <a:r>
                        <a:rPr sz="1200" b="1" spc="20" dirty="0">
                          <a:solidFill>
                            <a:srgbClr val="FFFFFF"/>
                          </a:solidFill>
                          <a:latin typeface="Arial"/>
                          <a:cs typeface="Arial"/>
                        </a:rPr>
                        <a:t>of</a:t>
                      </a:r>
                      <a:r>
                        <a:rPr sz="1200" b="1" spc="155" dirty="0">
                          <a:solidFill>
                            <a:srgbClr val="FFFFFF"/>
                          </a:solidFill>
                          <a:latin typeface="Arial"/>
                          <a:cs typeface="Arial"/>
                        </a:rPr>
                        <a:t> </a:t>
                      </a:r>
                      <a:r>
                        <a:rPr sz="1200" b="1" spc="35" dirty="0">
                          <a:solidFill>
                            <a:srgbClr val="FFFFFF"/>
                          </a:solidFill>
                          <a:latin typeface="Arial"/>
                          <a:cs typeface="Arial"/>
                        </a:rPr>
                        <a:t>Marker</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6"/>
                  </a:ext>
                </a:extLst>
              </a:tr>
              <a:tr h="302951">
                <a:tc gridSpan="6">
                  <a:txBody>
                    <a:bodyPr/>
                    <a:lstStyle/>
                    <a:p>
                      <a:pPr marL="248285">
                        <a:lnSpc>
                          <a:spcPct val="100000"/>
                        </a:lnSpc>
                        <a:spcBef>
                          <a:spcPts val="815"/>
                        </a:spcBef>
                      </a:pPr>
                      <a:r>
                        <a:rPr lang="en-US" sz="1200" b="1" dirty="0">
                          <a:latin typeface="Arial"/>
                          <a:cs typeface="Arial"/>
                        </a:rPr>
                        <a:t>   </a:t>
                      </a:r>
                      <a:r>
                        <a:rPr sz="1200" b="1" dirty="0">
                          <a:latin typeface="Arial"/>
                          <a:cs typeface="Arial"/>
                        </a:rPr>
                        <a:t>Good </a:t>
                      </a:r>
                      <a:r>
                        <a:rPr sz="1200" spc="-5" dirty="0">
                          <a:latin typeface="Arial"/>
                          <a:cs typeface="Arial"/>
                        </a:rPr>
                        <a:t>(minimal impacts, </a:t>
                      </a:r>
                      <a:r>
                        <a:rPr sz="1200" spc="-10" dirty="0">
                          <a:latin typeface="Arial"/>
                          <a:cs typeface="Arial"/>
                        </a:rPr>
                        <a:t>will </a:t>
                      </a:r>
                      <a:r>
                        <a:rPr sz="1200" spc="-5" dirty="0">
                          <a:latin typeface="Arial"/>
                          <a:cs typeface="Arial"/>
                        </a:rPr>
                        <a:t>last </a:t>
                      </a:r>
                      <a:r>
                        <a:rPr sz="1200" dirty="0">
                          <a:latin typeface="Arial"/>
                          <a:cs typeface="Arial"/>
                        </a:rPr>
                        <a:t>many</a:t>
                      </a:r>
                      <a:r>
                        <a:rPr sz="1200" spc="-50" dirty="0">
                          <a:latin typeface="Arial"/>
                          <a:cs typeface="Arial"/>
                        </a:rPr>
                        <a:t> </a:t>
                      </a:r>
                      <a:r>
                        <a:rPr sz="1200" spc="-5" dirty="0">
                          <a:latin typeface="Arial"/>
                          <a:cs typeface="Arial"/>
                        </a:rPr>
                        <a:t>years)</a:t>
                      </a:r>
                      <a:endParaRPr sz="1200" dirty="0">
                        <a:latin typeface="Arial"/>
                        <a:cs typeface="Arial"/>
                      </a:endParaRPr>
                    </a:p>
                  </a:txBody>
                  <a:tcPr marL="0" marR="0" marT="7762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7"/>
                  </a:ext>
                </a:extLst>
              </a:tr>
              <a:tr h="271860">
                <a:tc gridSpan="6">
                  <a:txBody>
                    <a:bodyPr/>
                    <a:lstStyle/>
                    <a:p>
                      <a:pPr marL="248285">
                        <a:lnSpc>
                          <a:spcPct val="100000"/>
                        </a:lnSpc>
                        <a:spcBef>
                          <a:spcPts val="590"/>
                        </a:spcBef>
                      </a:pPr>
                      <a:r>
                        <a:rPr kumimoji="0" lang="en-US" sz="1200" b="1" i="0" u="none" strike="noStrike" kern="1200" cap="none" spc="0" normalizeH="0" baseline="2525" noProof="0" dirty="0">
                          <a:ln>
                            <a:noFill/>
                          </a:ln>
                          <a:solidFill>
                            <a:srgbClr val="FF0000"/>
                          </a:solidFill>
                          <a:effectLst/>
                          <a:uLnTx/>
                          <a:uFillTx/>
                          <a:latin typeface="Arial"/>
                          <a:ea typeface="+mn-ea"/>
                          <a:cs typeface="Arial"/>
                        </a:rPr>
                        <a:t>x</a:t>
                      </a:r>
                      <a:r>
                        <a:rPr kumimoji="0" lang="en-US" sz="1200" b="0" i="0" u="none" strike="noStrike" kern="1200" cap="none" spc="0" normalizeH="0" baseline="2525" noProof="0" dirty="0">
                          <a:ln>
                            <a:noFill/>
                          </a:ln>
                          <a:solidFill>
                            <a:srgbClr val="FF0000"/>
                          </a:solidFill>
                          <a:effectLst/>
                          <a:uLnTx/>
                          <a:uFillTx/>
                          <a:latin typeface="Arial"/>
                          <a:ea typeface="+mn-ea"/>
                          <a:cs typeface="Arial"/>
                        </a:rPr>
                        <a:t>  </a:t>
                      </a:r>
                      <a:r>
                        <a:rPr sz="1200" b="1" dirty="0">
                          <a:latin typeface="Arial"/>
                          <a:cs typeface="Arial"/>
                        </a:rPr>
                        <a:t>Fair </a:t>
                      </a:r>
                      <a:r>
                        <a:rPr sz="1200" spc="-5" dirty="0">
                          <a:latin typeface="Arial"/>
                          <a:cs typeface="Arial"/>
                        </a:rPr>
                        <a:t>(sinking, chipping, currently</a:t>
                      </a:r>
                      <a:r>
                        <a:rPr sz="1200" spc="-40" dirty="0">
                          <a:latin typeface="Arial"/>
                          <a:cs typeface="Arial"/>
                        </a:rPr>
                        <a:t> </a:t>
                      </a:r>
                      <a:r>
                        <a:rPr sz="1200" spc="-5" dirty="0">
                          <a:latin typeface="Arial"/>
                          <a:cs typeface="Arial"/>
                        </a:rPr>
                        <a:t>impacted)</a:t>
                      </a:r>
                      <a:endParaRPr sz="1200" dirty="0">
                        <a:latin typeface="Arial"/>
                        <a:cs typeface="Arial"/>
                      </a:endParaRPr>
                    </a:p>
                  </a:txBody>
                  <a:tcPr marL="0" marR="0" marT="5619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8"/>
                  </a:ext>
                </a:extLst>
              </a:tr>
              <a:tr h="287261">
                <a:tc gridSpan="6">
                  <a:txBody>
                    <a:bodyPr/>
                    <a:lstStyle/>
                    <a:p>
                      <a:pPr marL="248285">
                        <a:lnSpc>
                          <a:spcPct val="100000"/>
                        </a:lnSpc>
                        <a:spcBef>
                          <a:spcPts val="705"/>
                        </a:spcBef>
                      </a:pPr>
                      <a:r>
                        <a:rPr lang="en-US" sz="1200" b="1" dirty="0">
                          <a:latin typeface="Arial"/>
                          <a:cs typeface="Arial"/>
                        </a:rPr>
                        <a:t>   </a:t>
                      </a:r>
                      <a:r>
                        <a:rPr sz="1200" b="1" dirty="0">
                          <a:latin typeface="Arial"/>
                          <a:cs typeface="Arial"/>
                        </a:rPr>
                        <a:t>Poor </a:t>
                      </a:r>
                      <a:r>
                        <a:rPr sz="1200" dirty="0">
                          <a:latin typeface="Arial"/>
                          <a:cs typeface="Arial"/>
                        </a:rPr>
                        <a:t>(at </a:t>
                      </a:r>
                      <a:r>
                        <a:rPr sz="1200" spc="-5" dirty="0">
                          <a:latin typeface="Arial"/>
                          <a:cs typeface="Arial"/>
                        </a:rPr>
                        <a:t>risk </a:t>
                      </a:r>
                      <a:r>
                        <a:rPr sz="1200" spc="-10" dirty="0">
                          <a:latin typeface="Arial"/>
                          <a:cs typeface="Arial"/>
                        </a:rPr>
                        <a:t>of </a:t>
                      </a:r>
                      <a:r>
                        <a:rPr sz="1200" spc="-5" dirty="0">
                          <a:latin typeface="Arial"/>
                          <a:cs typeface="Arial"/>
                        </a:rPr>
                        <a:t>loss in near</a:t>
                      </a:r>
                      <a:r>
                        <a:rPr sz="1200" spc="-25" dirty="0">
                          <a:latin typeface="Arial"/>
                          <a:cs typeface="Arial"/>
                        </a:rPr>
                        <a:t> </a:t>
                      </a:r>
                      <a:r>
                        <a:rPr sz="1200" spc="-5" dirty="0">
                          <a:latin typeface="Arial"/>
                          <a:cs typeface="Arial"/>
                        </a:rPr>
                        <a:t>future)</a:t>
                      </a:r>
                      <a:endParaRPr sz="1200" dirty="0">
                        <a:latin typeface="Arial"/>
                        <a:cs typeface="Arial"/>
                      </a:endParaRPr>
                    </a:p>
                  </a:txBody>
                  <a:tcPr marL="0" marR="0" marT="6715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9"/>
                  </a:ext>
                </a:extLst>
              </a:tr>
              <a:tr h="198004">
                <a:tc gridSpan="6">
                  <a:txBody>
                    <a:bodyPr/>
                    <a:lstStyle/>
                    <a:p>
                      <a:pPr algn="ctr">
                        <a:lnSpc>
                          <a:spcPct val="100000"/>
                        </a:lnSpc>
                        <a:spcBef>
                          <a:spcPts val="210"/>
                        </a:spcBef>
                      </a:pPr>
                      <a:r>
                        <a:rPr sz="1200" spc="-5" dirty="0">
                          <a:latin typeface="Arial"/>
                          <a:cs typeface="Arial"/>
                        </a:rPr>
                        <a:t>Additional</a:t>
                      </a:r>
                      <a:r>
                        <a:rPr sz="1200" spc="-15" dirty="0">
                          <a:latin typeface="Arial"/>
                          <a:cs typeface="Arial"/>
                        </a:rPr>
                        <a:t> </a:t>
                      </a:r>
                      <a:r>
                        <a:rPr sz="1200" spc="-5" dirty="0">
                          <a:latin typeface="Arial"/>
                          <a:cs typeface="Arial"/>
                        </a:rPr>
                        <a:t>Notes</a:t>
                      </a:r>
                      <a:endParaRPr sz="1200">
                        <a:latin typeface="Arial"/>
                        <a:cs typeface="Arial"/>
                      </a:endParaRPr>
                    </a:p>
                  </a:txBody>
                  <a:tcPr marL="0" marR="0" marT="2000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0"/>
                  </a:ext>
                </a:extLst>
              </a:tr>
              <a:tr h="663733">
                <a:tc gridSpan="6">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181220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037176" y="760509"/>
            <a:ext cx="4117649" cy="5336982"/>
          </a:xfrm>
          <a:prstGeom prst="rect">
            <a:avLst/>
          </a:prstGeom>
          <a:blipFill>
            <a:blip r:embed="rId3" cstate="print"/>
            <a:stretch>
              <a:fillRect/>
            </a:stretch>
          </a:blipFill>
        </p:spPr>
        <p:txBody>
          <a:bodyPr wrap="square" lIns="0" tIns="0" rIns="0" bIns="0" rtlCol="0"/>
          <a:lstStyle/>
          <a:p>
            <a:endParaRPr sz="92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12961" y="6102469"/>
            <a:ext cx="9766077" cy="284431"/>
          </a:xfrm>
          <a:prstGeom prst="rect">
            <a:avLst/>
          </a:prstGeom>
        </p:spPr>
        <p:txBody>
          <a:bodyPr vert="horz" wrap="square" lIns="0" tIns="16885" rIns="0" bIns="0" rtlCol="0">
            <a:spAutoFit/>
          </a:bodyPr>
          <a:lstStyle/>
          <a:p>
            <a:pPr marL="6494" marR="2598" algn="ctr">
              <a:lnSpc>
                <a:spcPts val="1943"/>
              </a:lnSpc>
              <a:spcBef>
                <a:spcPts val="133"/>
              </a:spcBef>
            </a:pPr>
            <a:r>
              <a:rPr sz="2500" spc="2" dirty="0">
                <a:solidFill>
                  <a:srgbClr val="EBEBEB"/>
                </a:solidFill>
                <a:latin typeface="+mj-lt"/>
                <a:cs typeface="Century Gothic"/>
              </a:rPr>
              <a:t>Farewell/Until </a:t>
            </a:r>
            <a:r>
              <a:rPr sz="2500" spc="11" dirty="0">
                <a:solidFill>
                  <a:srgbClr val="EBEBEB"/>
                </a:solidFill>
                <a:latin typeface="+mj-lt"/>
                <a:cs typeface="Century Gothic"/>
              </a:rPr>
              <a:t>we </a:t>
            </a:r>
            <a:r>
              <a:rPr sz="2500" spc="2" dirty="0">
                <a:solidFill>
                  <a:srgbClr val="EBEBEB"/>
                </a:solidFill>
                <a:latin typeface="+mj-lt"/>
                <a:cs typeface="Century Gothic"/>
              </a:rPr>
              <a:t>meet again/ROFENA </a:t>
            </a:r>
            <a:r>
              <a:rPr sz="2500" spc="-11" dirty="0">
                <a:solidFill>
                  <a:srgbClr val="EBEBEB"/>
                </a:solidFill>
                <a:latin typeface="+mj-lt"/>
                <a:cs typeface="Century Gothic"/>
              </a:rPr>
              <a:t>SIMMS/MAR.</a:t>
            </a:r>
            <a:r>
              <a:rPr sz="2500" spc="-125" dirty="0">
                <a:solidFill>
                  <a:srgbClr val="EBEBEB"/>
                </a:solidFill>
                <a:latin typeface="+mj-lt"/>
                <a:cs typeface="Century Gothic"/>
              </a:rPr>
              <a:t> </a:t>
            </a:r>
            <a:r>
              <a:rPr sz="2500" spc="5" dirty="0">
                <a:solidFill>
                  <a:srgbClr val="EBEBEB"/>
                </a:solidFill>
                <a:latin typeface="+mj-lt"/>
                <a:cs typeface="Century Gothic"/>
              </a:rPr>
              <a:t>1,  </a:t>
            </a:r>
            <a:r>
              <a:rPr sz="2500" spc="2" dirty="0">
                <a:solidFill>
                  <a:srgbClr val="EBEBEB"/>
                </a:solidFill>
                <a:latin typeface="+mj-lt"/>
                <a:cs typeface="Century Gothic"/>
              </a:rPr>
              <a:t>1872/JULY </a:t>
            </a:r>
            <a:r>
              <a:rPr sz="2500" spc="5" dirty="0">
                <a:solidFill>
                  <a:srgbClr val="EBEBEB"/>
                </a:solidFill>
                <a:latin typeface="+mj-lt"/>
                <a:cs typeface="Century Gothic"/>
              </a:rPr>
              <a:t>1,</a:t>
            </a:r>
            <a:r>
              <a:rPr sz="2500" spc="-36" dirty="0">
                <a:solidFill>
                  <a:srgbClr val="EBEBEB"/>
                </a:solidFill>
                <a:latin typeface="+mj-lt"/>
                <a:cs typeface="Century Gothic"/>
              </a:rPr>
              <a:t> </a:t>
            </a:r>
            <a:r>
              <a:rPr sz="2500" spc="13" dirty="0">
                <a:solidFill>
                  <a:srgbClr val="EBEBEB"/>
                </a:solidFill>
                <a:latin typeface="+mj-lt"/>
                <a:cs typeface="Century Gothic"/>
              </a:rPr>
              <a:t>1942</a:t>
            </a:r>
            <a:endParaRPr sz="2500" dirty="0">
              <a:latin typeface="+mj-lt"/>
              <a:cs typeface="Century Gothic"/>
            </a:endParaRPr>
          </a:p>
        </p:txBody>
      </p:sp>
      <p:sp>
        <p:nvSpPr>
          <p:cNvPr id="4" name="object 4"/>
          <p:cNvSpPr/>
          <p:nvPr/>
        </p:nvSpPr>
        <p:spPr>
          <a:xfrm>
            <a:off x="4092755" y="471100"/>
            <a:ext cx="4006491" cy="5091171"/>
          </a:xfrm>
          <a:prstGeom prst="rect">
            <a:avLst/>
          </a:prstGeom>
          <a:blipFill>
            <a:blip r:embed="rId3" cstate="print"/>
            <a:stretch>
              <a:fillRect/>
            </a:stretch>
          </a:blipFill>
        </p:spPr>
        <p:txBody>
          <a:bodyPr wrap="square" lIns="0" tIns="0" rIns="0" bIns="0" rtlCol="0"/>
          <a:lstStyle/>
          <a:p>
            <a:endParaRPr sz="92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ct 29">
            <a:extLst>
              <a:ext uri="{FF2B5EF4-FFF2-40B4-BE49-F238E27FC236}">
                <a16:creationId xmlns:a16="http://schemas.microsoft.com/office/drawing/2014/main" id="{79877F17-7704-43ED-90F6-6434C9959941}"/>
              </a:ext>
            </a:extLst>
          </p:cNvPr>
          <p:cNvGraphicFramePr>
            <a:graphicFrameLocks noGrp="1"/>
          </p:cNvGraphicFramePr>
          <p:nvPr>
            <p:extLst>
              <p:ext uri="{D42A27DB-BD31-4B8C-83A1-F6EECF244321}">
                <p14:modId xmlns:p14="http://schemas.microsoft.com/office/powerpoint/2010/main" val="4130061971"/>
              </p:ext>
            </p:extLst>
          </p:nvPr>
        </p:nvGraphicFramePr>
        <p:xfrm>
          <a:off x="0" y="0"/>
          <a:ext cx="12192000" cy="7346104"/>
        </p:xfrm>
        <a:graphic>
          <a:graphicData uri="http://schemas.openxmlformats.org/drawingml/2006/table">
            <a:tbl>
              <a:tblPr firstRow="1" bandRow="1">
                <a:tableStyleId>{2D5ABB26-0587-4C30-8999-92F81FD0307C}</a:tableStyleId>
              </a:tblPr>
              <a:tblGrid>
                <a:gridCol w="2853541">
                  <a:extLst>
                    <a:ext uri="{9D8B030D-6E8A-4147-A177-3AD203B41FA5}">
                      <a16:colId xmlns:a16="http://schemas.microsoft.com/office/drawing/2014/main" val="20000"/>
                    </a:ext>
                  </a:extLst>
                </a:gridCol>
                <a:gridCol w="97229">
                  <a:extLst>
                    <a:ext uri="{9D8B030D-6E8A-4147-A177-3AD203B41FA5}">
                      <a16:colId xmlns:a16="http://schemas.microsoft.com/office/drawing/2014/main" val="20001"/>
                    </a:ext>
                  </a:extLst>
                </a:gridCol>
                <a:gridCol w="1411475">
                  <a:extLst>
                    <a:ext uri="{9D8B030D-6E8A-4147-A177-3AD203B41FA5}">
                      <a16:colId xmlns:a16="http://schemas.microsoft.com/office/drawing/2014/main" val="20002"/>
                    </a:ext>
                  </a:extLst>
                </a:gridCol>
                <a:gridCol w="1048775">
                  <a:extLst>
                    <a:ext uri="{9D8B030D-6E8A-4147-A177-3AD203B41FA5}">
                      <a16:colId xmlns:a16="http://schemas.microsoft.com/office/drawing/2014/main" val="20003"/>
                    </a:ext>
                  </a:extLst>
                </a:gridCol>
                <a:gridCol w="589935">
                  <a:extLst>
                    <a:ext uri="{9D8B030D-6E8A-4147-A177-3AD203B41FA5}">
                      <a16:colId xmlns:a16="http://schemas.microsoft.com/office/drawing/2014/main" val="20004"/>
                    </a:ext>
                  </a:extLst>
                </a:gridCol>
                <a:gridCol w="686071">
                  <a:extLst>
                    <a:ext uri="{9D8B030D-6E8A-4147-A177-3AD203B41FA5}">
                      <a16:colId xmlns:a16="http://schemas.microsoft.com/office/drawing/2014/main" val="20005"/>
                    </a:ext>
                  </a:extLst>
                </a:gridCol>
                <a:gridCol w="1672577">
                  <a:extLst>
                    <a:ext uri="{9D8B030D-6E8A-4147-A177-3AD203B41FA5}">
                      <a16:colId xmlns:a16="http://schemas.microsoft.com/office/drawing/2014/main" val="20006"/>
                    </a:ext>
                  </a:extLst>
                </a:gridCol>
                <a:gridCol w="633634">
                  <a:extLst>
                    <a:ext uri="{9D8B030D-6E8A-4147-A177-3AD203B41FA5}">
                      <a16:colId xmlns:a16="http://schemas.microsoft.com/office/drawing/2014/main" val="20007"/>
                    </a:ext>
                  </a:extLst>
                </a:gridCol>
                <a:gridCol w="3198763">
                  <a:extLst>
                    <a:ext uri="{9D8B030D-6E8A-4147-A177-3AD203B41FA5}">
                      <a16:colId xmlns:a16="http://schemas.microsoft.com/office/drawing/2014/main" val="20008"/>
                    </a:ext>
                  </a:extLst>
                </a:gridCol>
              </a:tblGrid>
              <a:tr h="188702">
                <a:tc gridSpan="9">
                  <a:txBody>
                    <a:bodyPr/>
                    <a:lstStyle/>
                    <a:p>
                      <a:pPr marL="73025">
                        <a:lnSpc>
                          <a:spcPct val="100000"/>
                        </a:lnSpc>
                        <a:spcBef>
                          <a:spcPts val="140"/>
                        </a:spcBef>
                      </a:pPr>
                      <a:r>
                        <a:rPr sz="1200" b="1" spc="40" dirty="0">
                          <a:solidFill>
                            <a:srgbClr val="FFFFFF"/>
                          </a:solidFill>
                          <a:latin typeface="Arial"/>
                          <a:cs typeface="Arial"/>
                        </a:rPr>
                        <a:t>FPAN/Florida Historic Cemetery Recording</a:t>
                      </a:r>
                      <a:r>
                        <a:rPr sz="1200" b="1" spc="265" dirty="0">
                          <a:solidFill>
                            <a:srgbClr val="FFFFFF"/>
                          </a:solidFill>
                          <a:latin typeface="Arial"/>
                          <a:cs typeface="Arial"/>
                        </a:rPr>
                        <a:t> </a:t>
                      </a:r>
                      <a:r>
                        <a:rPr sz="1200" b="1" spc="35" dirty="0">
                          <a:solidFill>
                            <a:srgbClr val="FFFFFF"/>
                          </a:solidFill>
                          <a:latin typeface="Arial"/>
                          <a:cs typeface="Arial"/>
                        </a:rPr>
                        <a:t>Project</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52671">
                <a:tc>
                  <a:txBody>
                    <a:bodyPr/>
                    <a:lstStyle/>
                    <a:p>
                      <a:pPr marL="73025">
                        <a:lnSpc>
                          <a:spcPct val="100000"/>
                        </a:lnSpc>
                        <a:spcBef>
                          <a:spcPts val="180"/>
                        </a:spcBef>
                      </a:pPr>
                      <a:r>
                        <a:rPr sz="1200" dirty="0">
                          <a:latin typeface="Arial"/>
                          <a:cs typeface="Arial"/>
                        </a:rPr>
                        <a:t>Project</a:t>
                      </a:r>
                      <a:r>
                        <a:rPr sz="1200" spc="-10" dirty="0">
                          <a:latin typeface="Arial"/>
                          <a:cs typeface="Arial"/>
                        </a:rPr>
                        <a:t> </a:t>
                      </a:r>
                      <a:r>
                        <a:rPr sz="1200" dirty="0">
                          <a:latin typeface="Arial"/>
                          <a:cs typeface="Arial"/>
                        </a:rPr>
                        <a:t>#</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4">
                  <a:txBody>
                    <a:bodyPr/>
                    <a:lstStyle/>
                    <a:p>
                      <a:pPr marL="71120">
                        <a:lnSpc>
                          <a:spcPct val="100000"/>
                        </a:lnSpc>
                        <a:spcBef>
                          <a:spcPts val="180"/>
                        </a:spcBef>
                      </a:pPr>
                      <a:r>
                        <a:rPr sz="1200" spc="-5" dirty="0">
                          <a:latin typeface="Arial"/>
                          <a:cs typeface="Arial"/>
                        </a:rPr>
                        <a:t>Date (DD/MM/YY)</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0"/>
                        </a:spcBef>
                      </a:pPr>
                      <a:r>
                        <a:rPr sz="1200" spc="-5" dirty="0">
                          <a:latin typeface="Arial"/>
                          <a:cs typeface="Arial"/>
                        </a:rPr>
                        <a:t>Surveyor Initials: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0"/>
                        </a:spcBef>
                      </a:pPr>
                      <a:r>
                        <a:rPr sz="1200" dirty="0">
                          <a:latin typeface="Arial"/>
                          <a:cs typeface="Arial"/>
                        </a:rPr>
                        <a:t>FS#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217852">
                <a:tc gridSpan="4">
                  <a:txBody>
                    <a:bodyPr/>
                    <a:lstStyle/>
                    <a:p>
                      <a:pPr marL="73025">
                        <a:lnSpc>
                          <a:spcPct val="100000"/>
                        </a:lnSpc>
                        <a:spcBef>
                          <a:spcPts val="615"/>
                        </a:spcBef>
                      </a:pPr>
                      <a:r>
                        <a:rPr sz="1200" spc="-5" dirty="0">
                          <a:latin typeface="Arial"/>
                          <a:cs typeface="Arial"/>
                        </a:rPr>
                        <a:t>Cemetery</a:t>
                      </a:r>
                      <a:r>
                        <a:rPr sz="1200" spc="-10" dirty="0">
                          <a:latin typeface="Arial"/>
                          <a:cs typeface="Arial"/>
                        </a:rPr>
                        <a:t> </a:t>
                      </a:r>
                      <a:r>
                        <a:rPr sz="1200" spc="-5" dirty="0">
                          <a:latin typeface="Arial"/>
                          <a:cs typeface="Arial"/>
                        </a:rPr>
                        <a:t>Name:</a:t>
                      </a:r>
                      <a:endParaRPr sz="1200">
                        <a:latin typeface="Arial"/>
                        <a:cs typeface="Arial"/>
                      </a:endParaRP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marL="71120">
                        <a:lnSpc>
                          <a:spcPct val="100000"/>
                        </a:lnSpc>
                        <a:spcBef>
                          <a:spcPts val="615"/>
                        </a:spcBef>
                      </a:pPr>
                      <a:r>
                        <a:rPr sz="1200" dirty="0">
                          <a:latin typeface="Arial"/>
                          <a:cs typeface="Arial"/>
                        </a:rPr>
                        <a:t>GPS:</a:t>
                      </a:r>
                      <a:endParaRPr sz="1200">
                        <a:latin typeface="Arial"/>
                        <a:cs typeface="Arial"/>
                      </a:endParaRPr>
                    </a:p>
                  </a:txBody>
                  <a:tcPr marL="0" marR="0" marT="585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53341">
                <a:tc gridSpan="2">
                  <a:txBody>
                    <a:bodyPr/>
                    <a:lstStyle/>
                    <a:p>
                      <a:pPr marL="73025">
                        <a:lnSpc>
                          <a:spcPct val="100000"/>
                        </a:lnSpc>
                        <a:spcBef>
                          <a:spcPts val="185"/>
                        </a:spcBef>
                      </a:pPr>
                      <a:r>
                        <a:rPr sz="1200" spc="-5" dirty="0">
                          <a:latin typeface="Arial"/>
                          <a:cs typeface="Arial"/>
                        </a:rPr>
                        <a:t>Section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Row</a:t>
                      </a:r>
                      <a:r>
                        <a:rPr sz="1200" spc="-20" dirty="0">
                          <a:latin typeface="Arial"/>
                          <a:cs typeface="Arial"/>
                        </a:rPr>
                        <a:t>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gridSpan="3">
                  <a:txBody>
                    <a:bodyPr/>
                    <a:lstStyle/>
                    <a:p>
                      <a:pPr marL="71120">
                        <a:lnSpc>
                          <a:spcPct val="100000"/>
                        </a:lnSpc>
                        <a:spcBef>
                          <a:spcPts val="185"/>
                        </a:spcBef>
                      </a:pPr>
                      <a:r>
                        <a:rPr sz="1200" spc="-5" dirty="0">
                          <a:latin typeface="Arial"/>
                          <a:cs typeface="Arial"/>
                        </a:rPr>
                        <a:t>Grave </a:t>
                      </a:r>
                      <a:r>
                        <a:rPr sz="1200" dirty="0">
                          <a:latin typeface="Arial"/>
                          <a:cs typeface="Arial"/>
                        </a:rPr>
                        <a:t>#</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71120">
                        <a:lnSpc>
                          <a:spcPct val="100000"/>
                        </a:lnSpc>
                        <a:spcBef>
                          <a:spcPts val="185"/>
                        </a:spcBef>
                      </a:pPr>
                      <a:r>
                        <a:rPr sz="1200" spc="-5" dirty="0">
                          <a:latin typeface="Arial"/>
                          <a:cs typeface="Arial"/>
                        </a:rPr>
                        <a:t>Orientation </a:t>
                      </a:r>
                      <a:r>
                        <a:rPr sz="1200" spc="-10" dirty="0">
                          <a:latin typeface="Arial"/>
                          <a:cs typeface="Arial"/>
                        </a:rPr>
                        <a:t>(E/W </a:t>
                      </a:r>
                      <a:r>
                        <a:rPr sz="1200" spc="-5" dirty="0">
                          <a:latin typeface="Arial"/>
                          <a:cs typeface="Arial"/>
                        </a:rPr>
                        <a:t>or N/S,</a:t>
                      </a:r>
                      <a:r>
                        <a:rPr sz="1200" spc="20" dirty="0">
                          <a:latin typeface="Arial"/>
                          <a:cs typeface="Arial"/>
                        </a:rPr>
                        <a:t> </a:t>
                      </a:r>
                      <a:r>
                        <a:rPr sz="1200" spc="-5" dirty="0">
                          <a:latin typeface="Arial"/>
                          <a:cs typeface="Arial"/>
                        </a:rPr>
                        <a:t>etc.):</a:t>
                      </a:r>
                      <a:endParaRPr sz="1200">
                        <a:latin typeface="Arial"/>
                        <a:cs typeface="Arial"/>
                      </a:endParaRPr>
                    </a:p>
                  </a:txBody>
                  <a:tcPr marL="0" marR="0" marT="1762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3"/>
                  </a:ext>
                </a:extLst>
              </a:tr>
              <a:tr h="152671">
                <a:tc gridSpan="9">
                  <a:txBody>
                    <a:bodyPr/>
                    <a:lstStyle/>
                    <a:p>
                      <a:pPr marL="73025">
                        <a:lnSpc>
                          <a:spcPct val="100000"/>
                        </a:lnSpc>
                        <a:spcBef>
                          <a:spcPts val="180"/>
                        </a:spcBef>
                      </a:pPr>
                      <a:r>
                        <a:rPr sz="1200" dirty="0">
                          <a:latin typeface="Arial"/>
                          <a:cs typeface="Arial"/>
                        </a:rPr>
                        <a:t>Photo</a:t>
                      </a:r>
                      <a:r>
                        <a:rPr sz="1200" spc="-5" dirty="0">
                          <a:latin typeface="Arial"/>
                          <a:cs typeface="Arial"/>
                        </a:rPr>
                        <a:t> #’s</a:t>
                      </a:r>
                      <a:endParaRPr sz="1200">
                        <a:latin typeface="Arial"/>
                        <a:cs typeface="Arial"/>
                      </a:endParaRPr>
                    </a:p>
                  </a:txBody>
                  <a:tcPr marL="0" marR="0" marT="171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49993">
                <a:tc gridSpan="9">
                  <a:txBody>
                    <a:bodyPr/>
                    <a:lstStyle/>
                    <a:p>
                      <a:pPr marL="2052955">
                        <a:lnSpc>
                          <a:spcPct val="100000"/>
                        </a:lnSpc>
                        <a:spcBef>
                          <a:spcPts val="160"/>
                        </a:spcBef>
                      </a:pPr>
                      <a:r>
                        <a:rPr sz="1200" spc="-5" dirty="0">
                          <a:latin typeface="Arial"/>
                          <a:cs typeface="Arial"/>
                        </a:rPr>
                        <a:t>Inscription (use </a:t>
                      </a:r>
                      <a:r>
                        <a:rPr sz="1200" spc="-10" dirty="0">
                          <a:latin typeface="Arial"/>
                          <a:cs typeface="Arial"/>
                        </a:rPr>
                        <a:t>back </a:t>
                      </a:r>
                      <a:r>
                        <a:rPr sz="1200" spc="-5" dirty="0">
                          <a:latin typeface="Arial"/>
                          <a:cs typeface="Arial"/>
                        </a:rPr>
                        <a:t>for </a:t>
                      </a:r>
                      <a:r>
                        <a:rPr sz="1200" dirty="0">
                          <a:latin typeface="Arial"/>
                          <a:cs typeface="Arial"/>
                        </a:rPr>
                        <a:t>more </a:t>
                      </a:r>
                      <a:r>
                        <a:rPr sz="1200" spc="-5" dirty="0">
                          <a:latin typeface="Arial"/>
                          <a:cs typeface="Arial"/>
                        </a:rPr>
                        <a:t>space, indicate here </a:t>
                      </a:r>
                      <a:r>
                        <a:rPr sz="1200" spc="-10" dirty="0">
                          <a:latin typeface="Arial"/>
                          <a:cs typeface="Arial"/>
                        </a:rPr>
                        <a:t>if back is</a:t>
                      </a:r>
                      <a:r>
                        <a:rPr sz="1200" spc="50" dirty="0">
                          <a:latin typeface="Arial"/>
                          <a:cs typeface="Arial"/>
                        </a:rPr>
                        <a:t> </a:t>
                      </a:r>
                      <a:r>
                        <a:rPr sz="1200" spc="-5" dirty="0">
                          <a:latin typeface="Arial"/>
                          <a:cs typeface="Arial"/>
                        </a:rPr>
                        <a:t>used)</a:t>
                      </a:r>
                      <a:endParaRPr sz="1200">
                        <a:latin typeface="Arial"/>
                        <a:cs typeface="Arial"/>
                      </a:endParaRPr>
                    </a:p>
                  </a:txBody>
                  <a:tcPr marL="0" marR="0" marT="152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437977">
                <a:tc gridSpan="9">
                  <a:txBody>
                    <a:bodyPr/>
                    <a:lstStyle/>
                    <a:p>
                      <a:pPr marL="208279">
                        <a:lnSpc>
                          <a:spcPct val="100000"/>
                        </a:lnSpc>
                        <a:spcBef>
                          <a:spcPts val="1019"/>
                        </a:spcBef>
                      </a:pPr>
                      <a:r>
                        <a:rPr lang="en-US" sz="1200" b="1" spc="-5" dirty="0">
                          <a:solidFill>
                            <a:srgbClr val="FF0000"/>
                          </a:solidFill>
                          <a:latin typeface="Arial"/>
                          <a:cs typeface="Arial"/>
                        </a:rPr>
                        <a:t>Farewell/Until we meet again/ROFENA SIMMS/MAR. 1, 1872/JULY 1, 1942</a:t>
                      </a:r>
                      <a:endParaRPr sz="1200" b="1" dirty="0">
                        <a:latin typeface="Arial"/>
                        <a:cs typeface="Arial"/>
                      </a:endParaRPr>
                    </a:p>
                  </a:txBody>
                  <a:tcPr marL="0" marR="0" marT="9715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88702">
                <a:tc gridSpan="9">
                  <a:txBody>
                    <a:bodyPr/>
                    <a:lstStyle/>
                    <a:p>
                      <a:pPr marL="73025">
                        <a:lnSpc>
                          <a:spcPct val="100000"/>
                        </a:lnSpc>
                        <a:spcBef>
                          <a:spcPts val="140"/>
                        </a:spcBef>
                      </a:pPr>
                      <a:r>
                        <a:rPr sz="1200" b="1" spc="30" dirty="0">
                          <a:solidFill>
                            <a:srgbClr val="FFFFFF"/>
                          </a:solidFill>
                          <a:latin typeface="Arial"/>
                          <a:cs typeface="Arial"/>
                        </a:rPr>
                        <a:t>Type </a:t>
                      </a:r>
                      <a:r>
                        <a:rPr sz="1200" b="1" spc="20" dirty="0">
                          <a:solidFill>
                            <a:srgbClr val="FFFFFF"/>
                          </a:solidFill>
                          <a:latin typeface="Arial"/>
                          <a:cs typeface="Arial"/>
                        </a:rPr>
                        <a:t>of </a:t>
                      </a:r>
                      <a:r>
                        <a:rPr sz="1200" b="1" spc="35" dirty="0">
                          <a:solidFill>
                            <a:srgbClr val="FFFFFF"/>
                          </a:solidFill>
                          <a:latin typeface="Arial"/>
                          <a:cs typeface="Arial"/>
                        </a:rPr>
                        <a:t>Marker </a:t>
                      </a:r>
                      <a:r>
                        <a:rPr sz="1200" b="1" spc="40" dirty="0">
                          <a:solidFill>
                            <a:srgbClr val="FFFFFF"/>
                          </a:solidFill>
                          <a:latin typeface="Arial"/>
                          <a:cs typeface="Arial"/>
                        </a:rPr>
                        <a:t>(check multiple </a:t>
                      </a:r>
                      <a:r>
                        <a:rPr sz="1200" b="1" spc="20" dirty="0">
                          <a:solidFill>
                            <a:srgbClr val="FFFFFF"/>
                          </a:solidFill>
                          <a:latin typeface="Arial"/>
                          <a:cs typeface="Arial"/>
                        </a:rPr>
                        <a:t>if</a:t>
                      </a:r>
                      <a:r>
                        <a:rPr sz="1200" b="1" spc="105" dirty="0">
                          <a:solidFill>
                            <a:srgbClr val="FFFFFF"/>
                          </a:solidFill>
                          <a:latin typeface="Arial"/>
                          <a:cs typeface="Arial"/>
                        </a:rPr>
                        <a:t> </a:t>
                      </a:r>
                      <a:r>
                        <a:rPr sz="1200" b="1" spc="35" dirty="0">
                          <a:solidFill>
                            <a:srgbClr val="FFFFFF"/>
                          </a:solidFill>
                          <a:latin typeface="Arial"/>
                          <a:cs typeface="Arial"/>
                        </a:rPr>
                        <a:t>needed)</a:t>
                      </a:r>
                      <a:endParaRPr sz="1200" dirty="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776067">
                <a:tc gridSpan="3">
                  <a:txBody>
                    <a:bodyPr/>
                    <a:lstStyle/>
                    <a:p>
                      <a:pPr marL="219075" marR="1165225">
                        <a:lnSpc>
                          <a:spcPct val="100000"/>
                        </a:lnSpc>
                        <a:spcBef>
                          <a:spcPts val="320"/>
                        </a:spcBef>
                      </a:pPr>
                      <a:r>
                        <a:rPr sz="1200" spc="-5" dirty="0">
                          <a:latin typeface="Arial"/>
                          <a:cs typeface="Arial"/>
                        </a:rPr>
                        <a:t>Above Ground</a:t>
                      </a:r>
                      <a:r>
                        <a:rPr sz="1200" spc="-50" dirty="0">
                          <a:latin typeface="Arial"/>
                          <a:cs typeface="Arial"/>
                        </a:rPr>
                        <a:t> </a:t>
                      </a:r>
                      <a:r>
                        <a:rPr sz="1200" spc="-5" dirty="0">
                          <a:latin typeface="Arial"/>
                          <a:cs typeface="Arial"/>
                        </a:rPr>
                        <a:t>Vault  </a:t>
                      </a:r>
                      <a:endParaRPr lang="en-US" sz="1200" spc="-5" dirty="0">
                        <a:latin typeface="Arial"/>
                        <a:cs typeface="Arial"/>
                      </a:endParaRPr>
                    </a:p>
                    <a:p>
                      <a:pPr marL="219075" marR="1165225">
                        <a:lnSpc>
                          <a:spcPct val="100000"/>
                        </a:lnSpc>
                        <a:spcBef>
                          <a:spcPts val="320"/>
                        </a:spcBef>
                      </a:pPr>
                      <a:r>
                        <a:rPr sz="1200" spc="-5" dirty="0">
                          <a:latin typeface="Arial"/>
                          <a:cs typeface="Arial"/>
                        </a:rPr>
                        <a:t>Cradle</a:t>
                      </a:r>
                      <a:endParaRPr sz="1200" dirty="0">
                        <a:latin typeface="Arial"/>
                        <a:cs typeface="Arial"/>
                      </a:endParaRPr>
                    </a:p>
                    <a:p>
                      <a:pPr marL="219075" marR="1271270">
                        <a:lnSpc>
                          <a:spcPct val="100000"/>
                        </a:lnSpc>
                        <a:spcBef>
                          <a:spcPts val="15"/>
                        </a:spcBef>
                      </a:pPr>
                      <a:r>
                        <a:rPr sz="1200" spc="-5" dirty="0">
                          <a:latin typeface="Arial"/>
                          <a:cs typeface="Arial"/>
                        </a:rPr>
                        <a:t>Government</a:t>
                      </a:r>
                      <a:r>
                        <a:rPr sz="1200" spc="-50" dirty="0">
                          <a:latin typeface="Arial"/>
                          <a:cs typeface="Arial"/>
                        </a:rPr>
                        <a:t> </a:t>
                      </a:r>
                      <a:r>
                        <a:rPr sz="1200" spc="-5" dirty="0">
                          <a:latin typeface="Arial"/>
                          <a:cs typeface="Arial"/>
                        </a:rPr>
                        <a:t>Issue  </a:t>
                      </a:r>
                      <a:endParaRPr lang="en-US" sz="1200" spc="-5" dirty="0">
                        <a:latin typeface="Arial"/>
                        <a:cs typeface="Arial"/>
                      </a:endParaRPr>
                    </a:p>
                    <a:p>
                      <a:pPr marL="219075" marR="1271270">
                        <a:lnSpc>
                          <a:spcPct val="100000"/>
                        </a:lnSpc>
                        <a:spcBef>
                          <a:spcPts val="15"/>
                        </a:spcBef>
                      </a:pPr>
                      <a:r>
                        <a:rPr sz="1200" spc="-5" dirty="0">
                          <a:latin typeface="Arial"/>
                          <a:cs typeface="Arial"/>
                        </a:rPr>
                        <a:t>Ground Marker</a:t>
                      </a:r>
                      <a:endParaRPr sz="1200" dirty="0">
                        <a:latin typeface="Arial"/>
                        <a:cs typeface="Arial"/>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a:lnSpc>
                          <a:spcPct val="100000"/>
                        </a:lnSpc>
                        <a:spcBef>
                          <a:spcPts val="459"/>
                        </a:spcBef>
                      </a:pPr>
                      <a:r>
                        <a:rPr sz="1200" spc="-5" dirty="0">
                          <a:latin typeface="Arial"/>
                          <a:cs typeface="Arial"/>
                        </a:rPr>
                        <a:t>Handmade</a:t>
                      </a:r>
                      <a:endParaRPr sz="1200" dirty="0">
                        <a:latin typeface="Arial"/>
                        <a:cs typeface="Arial"/>
                      </a:endParaRPr>
                    </a:p>
                    <a:p>
                      <a:pPr marL="219075">
                        <a:lnSpc>
                          <a:spcPct val="100000"/>
                        </a:lnSpc>
                        <a:spcBef>
                          <a:spcPts val="145"/>
                        </a:spcBef>
                      </a:pPr>
                      <a:r>
                        <a:rPr sz="1200" spc="-5" dirty="0">
                          <a:latin typeface="Arial"/>
                          <a:cs typeface="Arial"/>
                        </a:rPr>
                        <a:t>In-ground</a:t>
                      </a:r>
                      <a:r>
                        <a:rPr sz="1200" spc="-10" dirty="0">
                          <a:latin typeface="Arial"/>
                          <a:cs typeface="Arial"/>
                        </a:rPr>
                        <a:t> </a:t>
                      </a:r>
                      <a:r>
                        <a:rPr sz="1200" spc="-5" dirty="0">
                          <a:latin typeface="Arial"/>
                          <a:cs typeface="Arial"/>
                        </a:rPr>
                        <a:t>Vault</a:t>
                      </a:r>
                      <a:endParaRPr sz="1200" dirty="0">
                        <a:latin typeface="Arial"/>
                        <a:cs typeface="Arial"/>
                      </a:endParaRPr>
                    </a:p>
                    <a:p>
                      <a:pPr marL="219075" marR="1812289">
                        <a:lnSpc>
                          <a:spcPct val="100000"/>
                        </a:lnSpc>
                        <a:spcBef>
                          <a:spcPts val="15"/>
                        </a:spcBef>
                      </a:pPr>
                      <a:r>
                        <a:rPr sz="1200" spc="-5" dirty="0">
                          <a:latin typeface="Arial"/>
                          <a:cs typeface="Arial"/>
                        </a:rPr>
                        <a:t>Ledger  </a:t>
                      </a:r>
                      <a:endParaRPr lang="en-US" sz="1200" spc="-5" dirty="0">
                        <a:latin typeface="Arial"/>
                        <a:cs typeface="Arial"/>
                      </a:endParaRPr>
                    </a:p>
                    <a:p>
                      <a:pPr marL="219075" marR="1812289">
                        <a:lnSpc>
                          <a:spcPct val="100000"/>
                        </a:lnSpc>
                        <a:spcBef>
                          <a:spcPts val="15"/>
                        </a:spcBef>
                      </a:pPr>
                      <a:r>
                        <a:rPr sz="1200" dirty="0">
                          <a:latin typeface="Arial"/>
                          <a:cs typeface="Arial"/>
                        </a:rPr>
                        <a:t>M</a:t>
                      </a:r>
                      <a:r>
                        <a:rPr sz="1200" spc="-5" dirty="0">
                          <a:latin typeface="Arial"/>
                          <a:cs typeface="Arial"/>
                        </a:rPr>
                        <a:t>a</a:t>
                      </a:r>
                      <a:r>
                        <a:rPr sz="1200" dirty="0">
                          <a:latin typeface="Arial"/>
                          <a:cs typeface="Arial"/>
                        </a:rPr>
                        <a:t>us</a:t>
                      </a:r>
                      <a:r>
                        <a:rPr sz="1200" spc="5" dirty="0">
                          <a:latin typeface="Arial"/>
                          <a:cs typeface="Arial"/>
                        </a:rPr>
                        <a:t>o</a:t>
                      </a:r>
                      <a:r>
                        <a:rPr sz="1200" spc="-5" dirty="0">
                          <a:latin typeface="Arial"/>
                          <a:cs typeface="Arial"/>
                        </a:rPr>
                        <a:t>l</a:t>
                      </a:r>
                      <a:r>
                        <a:rPr sz="1200" dirty="0">
                          <a:latin typeface="Arial"/>
                          <a:cs typeface="Arial"/>
                        </a:rPr>
                        <a:t>e</a:t>
                      </a:r>
                      <a:r>
                        <a:rPr sz="1200" spc="-5" dirty="0">
                          <a:latin typeface="Arial"/>
                          <a:cs typeface="Arial"/>
                        </a:rPr>
                        <a:t>u</a:t>
                      </a:r>
                      <a:r>
                        <a:rPr sz="1200" dirty="0">
                          <a:latin typeface="Arial"/>
                          <a:cs typeface="Arial"/>
                        </a:rPr>
                        <a:t>m</a:t>
                      </a:r>
                    </a:p>
                  </a:txBody>
                  <a:tcPr marL="0" marR="0" marT="438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19075" marR="670560" algn="just">
                        <a:lnSpc>
                          <a:spcPct val="100000"/>
                        </a:lnSpc>
                        <a:spcBef>
                          <a:spcPts val="310"/>
                        </a:spcBef>
                      </a:pPr>
                      <a:r>
                        <a:rPr sz="1200" spc="-5" dirty="0">
                          <a:latin typeface="Arial"/>
                          <a:cs typeface="Arial"/>
                        </a:rPr>
                        <a:t>Metal</a:t>
                      </a:r>
                      <a:r>
                        <a:rPr sz="1200" spc="-80" dirty="0">
                          <a:latin typeface="Arial"/>
                          <a:cs typeface="Arial"/>
                        </a:rPr>
                        <a:t> </a:t>
                      </a:r>
                      <a:r>
                        <a:rPr sz="1200" dirty="0">
                          <a:latin typeface="Arial"/>
                          <a:cs typeface="Arial"/>
                        </a:rPr>
                        <a:t>Temporary  </a:t>
                      </a:r>
                      <a:r>
                        <a:rPr sz="1200" spc="-5" dirty="0">
                          <a:latin typeface="Arial"/>
                          <a:cs typeface="Arial"/>
                        </a:rPr>
                        <a:t>Obelisk/Monolith  </a:t>
                      </a:r>
                      <a:r>
                        <a:rPr lang="en-US" sz="1200" spc="-5" dirty="0">
                          <a:latin typeface="Arial"/>
                          <a:cs typeface="Arial"/>
                        </a:rPr>
                        <a:t>      </a:t>
                      </a:r>
                      <a:r>
                        <a:rPr sz="1200" spc="-5" dirty="0">
                          <a:latin typeface="Arial"/>
                          <a:cs typeface="Arial"/>
                        </a:rPr>
                        <a:t>Table</a:t>
                      </a:r>
                      <a:r>
                        <a:rPr sz="1200" spc="-15" dirty="0">
                          <a:latin typeface="Arial"/>
                          <a:cs typeface="Arial"/>
                        </a:rPr>
                        <a:t> </a:t>
                      </a:r>
                      <a:r>
                        <a:rPr sz="1200" dirty="0">
                          <a:latin typeface="Arial"/>
                          <a:cs typeface="Arial"/>
                        </a:rPr>
                        <a:t>Tomb</a:t>
                      </a:r>
                    </a:p>
                    <a:p>
                      <a:pPr marL="73025" marR="1223645" indent="29845">
                        <a:lnSpc>
                          <a:spcPct val="100000"/>
                        </a:lnSpc>
                        <a:spcBef>
                          <a:spcPts val="75"/>
                        </a:spcBef>
                      </a:pPr>
                      <a:r>
                        <a:rPr sz="1200" b="1" baseline="5050" dirty="0">
                          <a:solidFill>
                            <a:srgbClr val="FF0000"/>
                          </a:solidFill>
                          <a:latin typeface="Arial"/>
                          <a:cs typeface="Arial"/>
                        </a:rPr>
                        <a:t>x</a:t>
                      </a:r>
                      <a:r>
                        <a:rPr sz="1200" spc="-30" baseline="5050" dirty="0">
                          <a:solidFill>
                            <a:srgbClr val="FF0000"/>
                          </a:solidFill>
                          <a:latin typeface="Arial"/>
                          <a:cs typeface="Arial"/>
                        </a:rPr>
                        <a:t> </a:t>
                      </a:r>
                      <a:r>
                        <a:rPr sz="1200" spc="-5" dirty="0">
                          <a:latin typeface="Arial"/>
                          <a:cs typeface="Arial"/>
                        </a:rPr>
                        <a:t>Upright  </a:t>
                      </a:r>
                      <a:endParaRPr lang="en-US" sz="1200" spc="-5" dirty="0">
                        <a:latin typeface="Arial"/>
                        <a:cs typeface="Arial"/>
                      </a:endParaRPr>
                    </a:p>
                    <a:p>
                      <a:pPr marL="73025" marR="1223645" indent="29845">
                        <a:lnSpc>
                          <a:spcPct val="100000"/>
                        </a:lnSpc>
                        <a:spcBef>
                          <a:spcPts val="75"/>
                        </a:spcBef>
                      </a:pPr>
                      <a:r>
                        <a:rPr lang="en-US" sz="1200" spc="-5" dirty="0">
                          <a:latin typeface="Arial"/>
                          <a:cs typeface="Arial"/>
                        </a:rPr>
                        <a:t>    </a:t>
                      </a:r>
                      <a:r>
                        <a:rPr sz="1200" spc="-5" dirty="0">
                          <a:latin typeface="Arial"/>
                          <a:cs typeface="Arial"/>
                        </a:rPr>
                        <a:t>Other:</a:t>
                      </a:r>
                      <a:r>
                        <a:rPr lang="en-US" sz="1200" spc="-5" dirty="0">
                          <a:latin typeface="Arial"/>
                          <a:cs typeface="Arial"/>
                        </a:rPr>
                        <a:t> </a:t>
                      </a:r>
                      <a:r>
                        <a:rPr lang="en-US" sz="1200" spc="-5" dirty="0">
                          <a:solidFill>
                            <a:srgbClr val="FF0000"/>
                          </a:solidFill>
                          <a:latin typeface="Arial"/>
                          <a:cs typeface="Arial"/>
                        </a:rPr>
                        <a:t>Die on Base</a:t>
                      </a:r>
                      <a:endParaRPr sz="1200" dirty="0">
                        <a:latin typeface="Arial"/>
                        <a:cs typeface="Arial"/>
                      </a:endParaRPr>
                    </a:p>
                  </a:txBody>
                  <a:tcPr marL="0" marR="0" marT="2952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8"/>
                  </a:ext>
                </a:extLst>
              </a:tr>
              <a:tr h="190031">
                <a:tc gridSpan="9">
                  <a:txBody>
                    <a:bodyPr/>
                    <a:lstStyle/>
                    <a:p>
                      <a:pPr marL="73025">
                        <a:lnSpc>
                          <a:spcPct val="100000"/>
                        </a:lnSpc>
                        <a:spcBef>
                          <a:spcPts val="150"/>
                        </a:spcBef>
                      </a:pPr>
                      <a:r>
                        <a:rPr sz="1200" b="1" spc="35" dirty="0">
                          <a:solidFill>
                            <a:srgbClr val="FFFFFF"/>
                          </a:solidFill>
                          <a:latin typeface="Arial"/>
                          <a:cs typeface="Arial"/>
                        </a:rPr>
                        <a:t>Marker Material (check </a:t>
                      </a:r>
                      <a:r>
                        <a:rPr sz="1200" b="1" spc="40" dirty="0">
                          <a:solidFill>
                            <a:srgbClr val="FFFFFF"/>
                          </a:solidFill>
                          <a:latin typeface="Arial"/>
                          <a:cs typeface="Arial"/>
                        </a:rPr>
                        <a:t>multiple </a:t>
                      </a:r>
                      <a:r>
                        <a:rPr sz="1200" b="1" spc="20" dirty="0">
                          <a:solidFill>
                            <a:srgbClr val="FFFFFF"/>
                          </a:solidFill>
                          <a:latin typeface="Arial"/>
                          <a:cs typeface="Arial"/>
                        </a:rPr>
                        <a:t>if</a:t>
                      </a:r>
                      <a:r>
                        <a:rPr sz="1200" b="1" spc="65" dirty="0">
                          <a:solidFill>
                            <a:srgbClr val="FFFFFF"/>
                          </a:solidFill>
                          <a:latin typeface="Arial"/>
                          <a:cs typeface="Arial"/>
                        </a:rPr>
                        <a:t> </a:t>
                      </a:r>
                      <a:r>
                        <a:rPr sz="1200" b="1" spc="35" dirty="0">
                          <a:solidFill>
                            <a:srgbClr val="FFFFFF"/>
                          </a:solidFill>
                          <a:latin typeface="Arial"/>
                          <a:cs typeface="Arial"/>
                        </a:rPr>
                        <a:t>needed)</a:t>
                      </a:r>
                      <a:endParaRPr sz="1200">
                        <a:latin typeface="Arial"/>
                        <a:cs typeface="Arial"/>
                      </a:endParaRPr>
                    </a:p>
                  </a:txBody>
                  <a:tcPr marL="0" marR="0" marT="1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788582">
                <a:tc gridSpan="3">
                  <a:txBody>
                    <a:bodyPr/>
                    <a:lstStyle/>
                    <a:p>
                      <a:pPr marL="219075" marR="1722755" indent="-105410">
                        <a:lnSpc>
                          <a:spcPct val="100000"/>
                        </a:lnSpc>
                      </a:pPr>
                      <a:r>
                        <a:rPr lang="en-US" sz="1200" spc="-5" dirty="0">
                          <a:latin typeface="Arial"/>
                          <a:cs typeface="Arial"/>
                        </a:rPr>
                        <a:t>  </a:t>
                      </a:r>
                      <a:r>
                        <a:rPr sz="1200" spc="-5" dirty="0">
                          <a:latin typeface="Arial"/>
                          <a:cs typeface="Arial"/>
                        </a:rPr>
                        <a:t>Concrete  </a:t>
                      </a:r>
                      <a:endParaRPr lang="en-US" sz="1200" spc="-5" dirty="0">
                        <a:latin typeface="Arial"/>
                        <a:cs typeface="Arial"/>
                      </a:endParaRPr>
                    </a:p>
                    <a:p>
                      <a:pPr marL="219075" marR="1722755" indent="-105410">
                        <a:lnSpc>
                          <a:spcPct val="100000"/>
                        </a:lnSpc>
                      </a:pPr>
                      <a:r>
                        <a:rPr lang="en-US" sz="1200" spc="-5" dirty="0">
                          <a:latin typeface="Arial"/>
                          <a:cs typeface="Arial"/>
                        </a:rPr>
                        <a:t>  G</a:t>
                      </a:r>
                      <a:r>
                        <a:rPr sz="1200" spc="-5" dirty="0">
                          <a:latin typeface="Arial"/>
                          <a:cs typeface="Arial"/>
                        </a:rPr>
                        <a:t>ranite  </a:t>
                      </a:r>
                      <a:endParaRPr lang="en-US" sz="1200" spc="-5" dirty="0">
                        <a:latin typeface="Arial"/>
                        <a:cs typeface="Arial"/>
                      </a:endParaRPr>
                    </a:p>
                    <a:p>
                      <a:pPr marL="219075" marR="1722755" indent="-105410">
                        <a:lnSpc>
                          <a:spcPct val="100000"/>
                        </a:lnSpc>
                      </a:pPr>
                      <a:r>
                        <a:rPr lang="en-US" sz="1200" dirty="0">
                          <a:latin typeface="Arial"/>
                          <a:cs typeface="Arial"/>
                        </a:rPr>
                        <a:t>  </a:t>
                      </a:r>
                      <a:r>
                        <a:rPr sz="1200" dirty="0">
                          <a:latin typeface="Arial"/>
                          <a:cs typeface="Arial"/>
                        </a:rPr>
                        <a:t>L</a:t>
                      </a:r>
                      <a:r>
                        <a:rPr sz="1200" spc="-10" dirty="0">
                          <a:latin typeface="Arial"/>
                          <a:cs typeface="Arial"/>
                        </a:rPr>
                        <a:t>i</a:t>
                      </a:r>
                      <a:r>
                        <a:rPr sz="1200" spc="20" dirty="0">
                          <a:latin typeface="Arial"/>
                          <a:cs typeface="Arial"/>
                        </a:rPr>
                        <a:t>m</a:t>
                      </a:r>
                      <a:r>
                        <a:rPr sz="1200" dirty="0">
                          <a:latin typeface="Arial"/>
                          <a:cs typeface="Arial"/>
                        </a:rPr>
                        <a:t>esto</a:t>
                      </a:r>
                      <a:r>
                        <a:rPr sz="1200" spc="-5" dirty="0">
                          <a:latin typeface="Arial"/>
                          <a:cs typeface="Arial"/>
                        </a:rPr>
                        <a:t>n</a:t>
                      </a:r>
                      <a:r>
                        <a:rPr sz="1200" dirty="0">
                          <a:latin typeface="Arial"/>
                          <a:cs typeface="Arial"/>
                        </a:rPr>
                        <a:t>e  </a:t>
                      </a:r>
                      <a:endParaRPr lang="en-US" sz="1200" dirty="0">
                        <a:latin typeface="Arial"/>
                        <a:cs typeface="Arial"/>
                      </a:endParaRPr>
                    </a:p>
                    <a:p>
                      <a:pPr marL="219075" marR="1722755" indent="-105410">
                        <a:lnSpc>
                          <a:spcPct val="100000"/>
                        </a:lnSpc>
                      </a:pPr>
                      <a:r>
                        <a:rPr kumimoji="0" lang="en-US" sz="1200" b="1" i="0" u="none" strike="noStrike" kern="1200" cap="none" spc="0" normalizeH="0" baseline="2525" noProof="0" dirty="0">
                          <a:ln>
                            <a:noFill/>
                          </a:ln>
                          <a:solidFill>
                            <a:srgbClr val="FF0000"/>
                          </a:solidFill>
                          <a:effectLst/>
                          <a:uLnTx/>
                          <a:uFillTx/>
                          <a:latin typeface="Arial"/>
                          <a:ea typeface="+mn-ea"/>
                          <a:cs typeface="Arial"/>
                        </a:rPr>
                        <a:t>x </a:t>
                      </a:r>
                      <a:r>
                        <a:rPr sz="1200" spc="-5" dirty="0">
                          <a:latin typeface="Arial"/>
                          <a:cs typeface="Arial"/>
                        </a:rPr>
                        <a:t>Marble</a:t>
                      </a:r>
                      <a:endParaRPr sz="1200" dirty="0">
                        <a:latin typeface="Arial"/>
                        <a:cs typeface="Arial"/>
                      </a:endParaRPr>
                    </a:p>
                  </a:txBody>
                  <a:tcPr marL="0" marR="0" marT="33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gridSpan="5">
                  <a:txBody>
                    <a:bodyPr/>
                    <a:lstStyle/>
                    <a:p>
                      <a:pPr marL="219075" marR="1557655">
                        <a:lnSpc>
                          <a:spcPct val="100000"/>
                        </a:lnSpc>
                      </a:pPr>
                      <a:r>
                        <a:rPr sz="1200" dirty="0">
                          <a:latin typeface="Arial"/>
                          <a:cs typeface="Arial"/>
                        </a:rPr>
                        <a:t>M</a:t>
                      </a:r>
                      <a:r>
                        <a:rPr sz="1200" spc="-5" dirty="0">
                          <a:latin typeface="Arial"/>
                          <a:cs typeface="Arial"/>
                        </a:rPr>
                        <a:t>e</a:t>
                      </a:r>
                      <a:r>
                        <a:rPr sz="1200" dirty="0">
                          <a:latin typeface="Arial"/>
                          <a:cs typeface="Arial"/>
                        </a:rPr>
                        <a:t>t</a:t>
                      </a:r>
                      <a:r>
                        <a:rPr sz="1200" spc="5" dirty="0">
                          <a:latin typeface="Arial"/>
                          <a:cs typeface="Arial"/>
                        </a:rPr>
                        <a:t>a</a:t>
                      </a:r>
                      <a:r>
                        <a:rPr sz="1200" spc="-5" dirty="0">
                          <a:latin typeface="Arial"/>
                          <a:cs typeface="Arial"/>
                        </a:rPr>
                        <a:t>l</a:t>
                      </a:r>
                      <a:r>
                        <a:rPr sz="1200" spc="10" dirty="0">
                          <a:latin typeface="Arial"/>
                          <a:cs typeface="Arial"/>
                        </a:rPr>
                        <a:t>/</a:t>
                      </a:r>
                      <a:r>
                        <a:rPr sz="1200" spc="-5" dirty="0">
                          <a:latin typeface="Arial"/>
                          <a:cs typeface="Arial"/>
                        </a:rPr>
                        <a:t>Al</a:t>
                      </a:r>
                      <a:r>
                        <a:rPr sz="1200" dirty="0">
                          <a:latin typeface="Arial"/>
                          <a:cs typeface="Arial"/>
                        </a:rPr>
                        <a:t>u</a:t>
                      </a:r>
                      <a:r>
                        <a:rPr sz="1200" spc="15" dirty="0">
                          <a:latin typeface="Arial"/>
                          <a:cs typeface="Arial"/>
                        </a:rPr>
                        <a:t>m</a:t>
                      </a:r>
                      <a:r>
                        <a:rPr sz="1200" spc="-5" dirty="0">
                          <a:latin typeface="Arial"/>
                          <a:cs typeface="Arial"/>
                        </a:rPr>
                        <a:t>i</a:t>
                      </a:r>
                      <a:r>
                        <a:rPr sz="1200" dirty="0">
                          <a:latin typeface="Arial"/>
                          <a:cs typeface="Arial"/>
                        </a:rPr>
                        <a:t>n</a:t>
                      </a:r>
                      <a:r>
                        <a:rPr sz="1200" spc="-5" dirty="0">
                          <a:latin typeface="Arial"/>
                          <a:cs typeface="Arial"/>
                        </a:rPr>
                        <a:t>u</a:t>
                      </a:r>
                      <a:r>
                        <a:rPr sz="1200" dirty="0">
                          <a:latin typeface="Arial"/>
                          <a:cs typeface="Arial"/>
                        </a:rPr>
                        <a:t>m  </a:t>
                      </a:r>
                      <a:endParaRPr lang="en-US" sz="1200" dirty="0">
                        <a:latin typeface="Arial"/>
                        <a:cs typeface="Arial"/>
                      </a:endParaRPr>
                    </a:p>
                    <a:p>
                      <a:pPr marL="219075" marR="1557655">
                        <a:lnSpc>
                          <a:spcPct val="100000"/>
                        </a:lnSpc>
                      </a:pPr>
                      <a:r>
                        <a:rPr sz="1200" spc="-5" dirty="0">
                          <a:latin typeface="Arial"/>
                          <a:cs typeface="Arial"/>
                        </a:rPr>
                        <a:t>Metal/Cast Iron  </a:t>
                      </a:r>
                      <a:endParaRPr lang="en-US" sz="1200" spc="-5" dirty="0">
                        <a:latin typeface="Arial"/>
                        <a:cs typeface="Arial"/>
                      </a:endParaRPr>
                    </a:p>
                    <a:p>
                      <a:pPr marL="219075" marR="1557655">
                        <a:lnSpc>
                          <a:spcPct val="100000"/>
                        </a:lnSpc>
                      </a:pPr>
                      <a:r>
                        <a:rPr sz="1200" spc="-5" dirty="0">
                          <a:latin typeface="Arial"/>
                          <a:cs typeface="Arial"/>
                        </a:rPr>
                        <a:t>Metal/Zinc  </a:t>
                      </a:r>
                      <a:endParaRPr lang="en-US" sz="1200" spc="-5" dirty="0">
                        <a:latin typeface="Arial"/>
                        <a:cs typeface="Arial"/>
                      </a:endParaRPr>
                    </a:p>
                    <a:p>
                      <a:pPr marL="219075" marR="1557655">
                        <a:lnSpc>
                          <a:spcPct val="100000"/>
                        </a:lnSpc>
                      </a:pPr>
                      <a:r>
                        <a:rPr sz="1200" spc="-5" dirty="0">
                          <a:latin typeface="Arial"/>
                          <a:cs typeface="Arial"/>
                        </a:rPr>
                        <a:t>Sandstone</a:t>
                      </a:r>
                      <a:endParaRPr sz="1200" dirty="0">
                        <a:latin typeface="Arial"/>
                        <a:cs typeface="Arial"/>
                      </a:endParaRPr>
                    </a:p>
                  </a:txBody>
                  <a:tcPr marL="0" marR="0" marT="238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19075">
                        <a:lnSpc>
                          <a:spcPct val="100000"/>
                        </a:lnSpc>
                      </a:pPr>
                      <a:r>
                        <a:rPr sz="1200" dirty="0">
                          <a:latin typeface="Arial"/>
                          <a:cs typeface="Arial"/>
                        </a:rPr>
                        <a:t>Wood</a:t>
                      </a:r>
                    </a:p>
                    <a:p>
                      <a:pPr marL="219075" marR="934085">
                        <a:lnSpc>
                          <a:spcPct val="100000"/>
                        </a:lnSpc>
                        <a:spcBef>
                          <a:spcPts val="55"/>
                        </a:spcBef>
                      </a:pPr>
                      <a:r>
                        <a:rPr sz="1200" spc="-5" dirty="0">
                          <a:latin typeface="Arial"/>
                          <a:cs typeface="Arial"/>
                        </a:rPr>
                        <a:t>Other</a:t>
                      </a:r>
                      <a:r>
                        <a:rPr sz="1200" spc="-65" dirty="0">
                          <a:latin typeface="Arial"/>
                          <a:cs typeface="Arial"/>
                        </a:rPr>
                        <a:t> </a:t>
                      </a:r>
                      <a:r>
                        <a:rPr sz="1200" spc="-5" dirty="0">
                          <a:latin typeface="Arial"/>
                          <a:cs typeface="Arial"/>
                        </a:rPr>
                        <a:t>stone:  </a:t>
                      </a:r>
                      <a:endParaRPr lang="en-US" sz="1200" spc="-5" dirty="0">
                        <a:latin typeface="Arial"/>
                        <a:cs typeface="Arial"/>
                      </a:endParaRPr>
                    </a:p>
                    <a:p>
                      <a:pPr marL="219075" marR="934085">
                        <a:lnSpc>
                          <a:spcPct val="100000"/>
                        </a:lnSpc>
                        <a:spcBef>
                          <a:spcPts val="55"/>
                        </a:spcBef>
                      </a:pPr>
                      <a:r>
                        <a:rPr sz="1200" spc="-5" dirty="0">
                          <a:latin typeface="Arial"/>
                          <a:cs typeface="Arial"/>
                        </a:rPr>
                        <a:t>Other</a:t>
                      </a:r>
                      <a:r>
                        <a:rPr sz="1200" spc="-60" dirty="0">
                          <a:latin typeface="Arial"/>
                          <a:cs typeface="Arial"/>
                        </a:rPr>
                        <a:t> </a:t>
                      </a:r>
                      <a:r>
                        <a:rPr sz="1200" spc="-5" dirty="0">
                          <a:latin typeface="Arial"/>
                          <a:cs typeface="Arial"/>
                        </a:rPr>
                        <a:t>metal:</a:t>
                      </a:r>
                      <a:endParaRPr sz="1200" dirty="0">
                        <a:latin typeface="Arial"/>
                        <a:cs typeface="Arial"/>
                      </a:endParaRPr>
                    </a:p>
                    <a:p>
                      <a:pPr marL="73025">
                        <a:lnSpc>
                          <a:spcPct val="100000"/>
                        </a:lnSpc>
                        <a:spcBef>
                          <a:spcPts val="70"/>
                        </a:spcBef>
                      </a:pPr>
                      <a:r>
                        <a:rPr lang="en-US" sz="1200" spc="-5" dirty="0">
                          <a:latin typeface="Arial"/>
                          <a:cs typeface="Arial"/>
                        </a:rPr>
                        <a:t>     </a:t>
                      </a:r>
                      <a:r>
                        <a:rPr sz="1200" spc="-5" dirty="0">
                          <a:latin typeface="Arial"/>
                          <a:cs typeface="Arial"/>
                        </a:rPr>
                        <a:t>Other:</a:t>
                      </a:r>
                      <a:endParaRPr sz="1200" dirty="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418818">
                <a:tc gridSpan="9">
                  <a:txBody>
                    <a:bodyPr/>
                    <a:lstStyle/>
                    <a:p>
                      <a:pPr>
                        <a:lnSpc>
                          <a:spcPct val="100000"/>
                        </a:lnSpc>
                        <a:spcBef>
                          <a:spcPts val="5"/>
                        </a:spcBef>
                      </a:pPr>
                      <a:endParaRPr sz="1200">
                        <a:latin typeface="Times New Roman"/>
                        <a:cs typeface="Times New Roman"/>
                      </a:endParaRPr>
                    </a:p>
                    <a:p>
                      <a:pPr marL="73025">
                        <a:lnSpc>
                          <a:spcPct val="100000"/>
                        </a:lnSpc>
                      </a:pPr>
                      <a:r>
                        <a:rPr sz="1200" spc="-5" dirty="0">
                          <a:latin typeface="Arial"/>
                          <a:cs typeface="Arial"/>
                        </a:rPr>
                        <a:t>Material</a:t>
                      </a:r>
                      <a:r>
                        <a:rPr sz="1200" dirty="0">
                          <a:latin typeface="Arial"/>
                          <a:cs typeface="Arial"/>
                        </a:rPr>
                        <a:t> </a:t>
                      </a:r>
                      <a:r>
                        <a:rPr sz="1200" spc="-5" dirty="0">
                          <a:latin typeface="Arial"/>
                          <a:cs typeface="Arial"/>
                        </a:rPr>
                        <a:t>Notes</a:t>
                      </a:r>
                      <a:endParaRPr sz="1200">
                        <a:latin typeface="Arial"/>
                        <a:cs typeface="Arial"/>
                      </a:endParaRPr>
                    </a:p>
                    <a:p>
                      <a:pPr marL="73025">
                        <a:lnSpc>
                          <a:spcPct val="100000"/>
                        </a:lnSpc>
                        <a:spcBef>
                          <a:spcPts val="165"/>
                        </a:spcBef>
                      </a:pPr>
                      <a:r>
                        <a:rPr sz="1200" spc="-5" dirty="0">
                          <a:latin typeface="Arial"/>
                          <a:cs typeface="Arial"/>
                        </a:rPr>
                        <a:t>(note kerbing, maker’s marks, footstone,</a:t>
                      </a:r>
                      <a:r>
                        <a:rPr sz="1200" spc="-20" dirty="0">
                          <a:latin typeface="Arial"/>
                          <a:cs typeface="Arial"/>
                        </a:rPr>
                        <a:t> </a:t>
                      </a:r>
                      <a:r>
                        <a:rPr sz="1200" spc="-5" dirty="0">
                          <a:latin typeface="Arial"/>
                          <a:cs typeface="Arial"/>
                        </a:rPr>
                        <a:t>etc.):</a:t>
                      </a:r>
                      <a:endParaRPr sz="1200">
                        <a:latin typeface="Arial"/>
                        <a:cs typeface="Arial"/>
                      </a:endParaRPr>
                    </a:p>
                  </a:txBody>
                  <a:tcPr marL="0" marR="0" marT="4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188702">
                <a:tc gridSpan="6">
                  <a:txBody>
                    <a:bodyPr/>
                    <a:lstStyle/>
                    <a:p>
                      <a:pPr marL="238760">
                        <a:lnSpc>
                          <a:spcPct val="100000"/>
                        </a:lnSpc>
                        <a:spcBef>
                          <a:spcPts val="254"/>
                        </a:spcBef>
                      </a:pPr>
                      <a:r>
                        <a:rPr sz="1200" spc="-5" dirty="0">
                          <a:latin typeface="Arial"/>
                          <a:cs typeface="Arial"/>
                        </a:rPr>
                        <a:t>Gravestone Design/Iconography </a:t>
                      </a:r>
                      <a:r>
                        <a:rPr sz="1200" spc="-10" dirty="0">
                          <a:latin typeface="Arial"/>
                          <a:cs typeface="Arial"/>
                        </a:rPr>
                        <a:t>(ex. </a:t>
                      </a:r>
                      <a:r>
                        <a:rPr sz="1200" spc="-5" dirty="0">
                          <a:latin typeface="Arial"/>
                          <a:cs typeface="Arial"/>
                        </a:rPr>
                        <a:t>Dove, Tree, Cross, Star of David,</a:t>
                      </a:r>
                      <a:r>
                        <a:rPr sz="1200" spc="105" dirty="0">
                          <a:latin typeface="Arial"/>
                          <a:cs typeface="Arial"/>
                        </a:rPr>
                        <a:t> </a:t>
                      </a:r>
                      <a:r>
                        <a:rPr sz="1200" spc="-5" dirty="0">
                          <a:latin typeface="Arial"/>
                          <a:cs typeface="Arial"/>
                        </a:rPr>
                        <a:t>etc.)</a:t>
                      </a:r>
                      <a:endParaRPr sz="1200">
                        <a:latin typeface="Arial"/>
                        <a:cs typeface="Arial"/>
                      </a:endParaRPr>
                    </a:p>
                  </a:txBody>
                  <a:tcPr marL="0" marR="0" marT="2428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a:txBody>
                    <a:bodyPr/>
                    <a:lstStyle/>
                    <a:p>
                      <a:pPr marL="71120">
                        <a:lnSpc>
                          <a:spcPct val="100000"/>
                        </a:lnSpc>
                        <a:spcBef>
                          <a:spcPts val="140"/>
                        </a:spcBef>
                      </a:pPr>
                      <a:r>
                        <a:rPr sz="1200" b="1" spc="35" dirty="0">
                          <a:latin typeface="Arial"/>
                          <a:cs typeface="Arial"/>
                        </a:rPr>
                        <a:t>Sketch marker </a:t>
                      </a:r>
                      <a:r>
                        <a:rPr sz="1200" b="1" spc="40" dirty="0">
                          <a:latin typeface="Arial"/>
                          <a:cs typeface="Arial"/>
                        </a:rPr>
                        <a:t>below, </a:t>
                      </a:r>
                      <a:r>
                        <a:rPr sz="1200" b="1" spc="30" dirty="0">
                          <a:latin typeface="Arial"/>
                          <a:cs typeface="Arial"/>
                        </a:rPr>
                        <a:t>use </a:t>
                      </a:r>
                      <a:r>
                        <a:rPr sz="1200" b="1" spc="35" dirty="0">
                          <a:latin typeface="Arial"/>
                          <a:cs typeface="Arial"/>
                        </a:rPr>
                        <a:t>metric</a:t>
                      </a:r>
                      <a:r>
                        <a:rPr sz="1200" b="1" spc="325" dirty="0">
                          <a:latin typeface="Arial"/>
                          <a:cs typeface="Arial"/>
                        </a:rPr>
                        <a:t> </a:t>
                      </a:r>
                      <a:r>
                        <a:rPr sz="1200" b="1" spc="35" dirty="0">
                          <a:latin typeface="Arial"/>
                          <a:cs typeface="Arial"/>
                        </a:rPr>
                        <a:t>scale</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331318">
                <a:tc gridSpan="6">
                  <a:txBody>
                    <a:bodyPr/>
                    <a:lstStyle/>
                    <a:p>
                      <a:pPr marL="210820">
                        <a:lnSpc>
                          <a:spcPct val="100000"/>
                        </a:lnSpc>
                        <a:spcBef>
                          <a:spcPts val="70"/>
                        </a:spcBef>
                      </a:pPr>
                      <a:r>
                        <a:rPr lang="en-US" sz="1200" b="1" dirty="0">
                          <a:solidFill>
                            <a:srgbClr val="FF0000"/>
                          </a:solidFill>
                          <a:latin typeface="Arial"/>
                          <a:cs typeface="Arial"/>
                        </a:rPr>
                        <a:t>Clasping hands, opening doors</a:t>
                      </a:r>
                      <a:endParaRPr sz="1200" b="1" dirty="0">
                        <a:latin typeface="Arial"/>
                        <a:cs typeface="Arial"/>
                      </a:endParaRPr>
                    </a:p>
                  </a:txBody>
                  <a:tcPr marL="0" marR="0" marT="666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9" gridSpan="3">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T w="6350">
                      <a:solidFill>
                        <a:srgbClr val="000000"/>
                      </a:solidFill>
                      <a:prstDash val="solid"/>
                    </a:lnT>
                  </a:tcPr>
                </a:tc>
                <a:tc rowSpan="9" hMerge="1">
                  <a:txBody>
                    <a:bodyPr/>
                    <a:lstStyle/>
                    <a:p>
                      <a:endParaRPr/>
                    </a:p>
                  </a:txBody>
                  <a:tcPr marL="0" marR="0" marT="0" marB="0"/>
                </a:tc>
                <a:tc rowSpan="9" hMerge="1">
                  <a:txBody>
                    <a:bodyPr/>
                    <a:lstStyle/>
                    <a:p>
                      <a:endParaRPr/>
                    </a:p>
                  </a:txBody>
                  <a:tcPr marL="0" marR="0" marT="0" marB="0"/>
                </a:tc>
                <a:extLst>
                  <a:ext uri="{0D108BD9-81ED-4DB2-BD59-A6C34878D82A}">
                    <a16:rowId xmlns:a16="http://schemas.microsoft.com/office/drawing/2014/main" val="10013"/>
                  </a:ext>
                </a:extLst>
              </a:tr>
              <a:tr h="172088">
                <a:tc gridSpan="6">
                  <a:txBody>
                    <a:bodyPr/>
                    <a:lstStyle/>
                    <a:p>
                      <a:pPr algn="ctr">
                        <a:lnSpc>
                          <a:spcPct val="100000"/>
                        </a:lnSpc>
                        <a:spcBef>
                          <a:spcPts val="325"/>
                        </a:spcBef>
                      </a:pPr>
                      <a:r>
                        <a:rPr sz="1200" spc="-5" dirty="0">
                          <a:latin typeface="Arial"/>
                          <a:cs typeface="Arial"/>
                        </a:rPr>
                        <a:t>Grave Goods</a:t>
                      </a:r>
                      <a:endParaRPr sz="1200">
                        <a:latin typeface="Arial"/>
                        <a:cs typeface="Arial"/>
                      </a:endParaRPr>
                    </a:p>
                  </a:txBody>
                  <a:tcPr marL="0" marR="0" marT="309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4"/>
                  </a:ext>
                </a:extLst>
              </a:tr>
              <a:tr h="437976">
                <a:tc gridSpan="6">
                  <a:txBody>
                    <a:bodyPr/>
                    <a:lstStyle/>
                    <a:p>
                      <a:pPr>
                        <a:lnSpc>
                          <a:spcPct val="100000"/>
                        </a:lnSpc>
                      </a:pP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5"/>
                  </a:ext>
                </a:extLst>
              </a:tr>
              <a:tr h="188702">
                <a:tc gridSpan="6">
                  <a:txBody>
                    <a:bodyPr/>
                    <a:lstStyle/>
                    <a:p>
                      <a:pPr marL="73025">
                        <a:lnSpc>
                          <a:spcPct val="100000"/>
                        </a:lnSpc>
                        <a:spcBef>
                          <a:spcPts val="140"/>
                        </a:spcBef>
                      </a:pPr>
                      <a:r>
                        <a:rPr sz="1200" b="1" spc="40" dirty="0">
                          <a:solidFill>
                            <a:srgbClr val="FFFFFF"/>
                          </a:solidFill>
                          <a:latin typeface="Arial"/>
                          <a:cs typeface="Arial"/>
                        </a:rPr>
                        <a:t>Condition </a:t>
                      </a:r>
                      <a:r>
                        <a:rPr sz="1200" b="1" spc="20" dirty="0">
                          <a:solidFill>
                            <a:srgbClr val="FFFFFF"/>
                          </a:solidFill>
                          <a:latin typeface="Arial"/>
                          <a:cs typeface="Arial"/>
                        </a:rPr>
                        <a:t>of</a:t>
                      </a:r>
                      <a:r>
                        <a:rPr sz="1200" b="1" spc="155" dirty="0">
                          <a:solidFill>
                            <a:srgbClr val="FFFFFF"/>
                          </a:solidFill>
                          <a:latin typeface="Arial"/>
                          <a:cs typeface="Arial"/>
                        </a:rPr>
                        <a:t> </a:t>
                      </a:r>
                      <a:r>
                        <a:rPr sz="1200" b="1" spc="35" dirty="0">
                          <a:solidFill>
                            <a:srgbClr val="FFFFFF"/>
                          </a:solidFill>
                          <a:latin typeface="Arial"/>
                          <a:cs typeface="Arial"/>
                        </a:rPr>
                        <a:t>Marker</a:t>
                      </a:r>
                      <a:endParaRPr sz="1200">
                        <a:latin typeface="Arial"/>
                        <a:cs typeface="Arial"/>
                      </a:endParaRPr>
                    </a:p>
                  </a:txBody>
                  <a:tcPr marL="0" marR="0" marT="133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40404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6"/>
                  </a:ext>
                </a:extLst>
              </a:tr>
              <a:tr h="302951">
                <a:tc gridSpan="6">
                  <a:txBody>
                    <a:bodyPr/>
                    <a:lstStyle/>
                    <a:p>
                      <a:pPr marL="248285">
                        <a:lnSpc>
                          <a:spcPct val="100000"/>
                        </a:lnSpc>
                        <a:spcBef>
                          <a:spcPts val="815"/>
                        </a:spcBef>
                      </a:pPr>
                      <a:r>
                        <a:rPr kumimoji="0" lang="en-US" sz="1200" b="1" i="0" u="none" strike="noStrike" kern="1200" cap="none" spc="0" normalizeH="0" baseline="2525" noProof="0" dirty="0">
                          <a:ln>
                            <a:noFill/>
                          </a:ln>
                          <a:solidFill>
                            <a:srgbClr val="FF0000"/>
                          </a:solidFill>
                          <a:effectLst/>
                          <a:uLnTx/>
                          <a:uFillTx/>
                          <a:latin typeface="Arial"/>
                          <a:ea typeface="+mn-ea"/>
                          <a:cs typeface="Arial"/>
                        </a:rPr>
                        <a:t>x</a:t>
                      </a:r>
                      <a:r>
                        <a:rPr kumimoji="0" lang="en-US" sz="1200" b="0" i="0" u="none" strike="noStrike" kern="1200" cap="none" spc="0" normalizeH="0" baseline="2525" noProof="0" dirty="0">
                          <a:ln>
                            <a:noFill/>
                          </a:ln>
                          <a:solidFill>
                            <a:srgbClr val="FF0000"/>
                          </a:solidFill>
                          <a:effectLst/>
                          <a:uLnTx/>
                          <a:uFillTx/>
                          <a:latin typeface="Arial"/>
                          <a:ea typeface="+mn-ea"/>
                          <a:cs typeface="Arial"/>
                        </a:rPr>
                        <a:t>   </a:t>
                      </a:r>
                      <a:r>
                        <a:rPr sz="1200" b="1" dirty="0">
                          <a:latin typeface="Arial"/>
                          <a:cs typeface="Arial"/>
                        </a:rPr>
                        <a:t>Good </a:t>
                      </a:r>
                      <a:r>
                        <a:rPr sz="1200" spc="-5" dirty="0">
                          <a:latin typeface="Arial"/>
                          <a:cs typeface="Arial"/>
                        </a:rPr>
                        <a:t>(minimal impacts, </a:t>
                      </a:r>
                      <a:r>
                        <a:rPr sz="1200" spc="-10" dirty="0">
                          <a:latin typeface="Arial"/>
                          <a:cs typeface="Arial"/>
                        </a:rPr>
                        <a:t>will </a:t>
                      </a:r>
                      <a:r>
                        <a:rPr sz="1200" spc="-5" dirty="0">
                          <a:latin typeface="Arial"/>
                          <a:cs typeface="Arial"/>
                        </a:rPr>
                        <a:t>last </a:t>
                      </a:r>
                      <a:r>
                        <a:rPr sz="1200" dirty="0">
                          <a:latin typeface="Arial"/>
                          <a:cs typeface="Arial"/>
                        </a:rPr>
                        <a:t>many</a:t>
                      </a:r>
                      <a:r>
                        <a:rPr sz="1200" spc="-50" dirty="0">
                          <a:latin typeface="Arial"/>
                          <a:cs typeface="Arial"/>
                        </a:rPr>
                        <a:t> </a:t>
                      </a:r>
                      <a:r>
                        <a:rPr sz="1200" spc="-5" dirty="0">
                          <a:latin typeface="Arial"/>
                          <a:cs typeface="Arial"/>
                        </a:rPr>
                        <a:t>years)</a:t>
                      </a:r>
                      <a:endParaRPr sz="1200" dirty="0">
                        <a:latin typeface="Arial"/>
                        <a:cs typeface="Arial"/>
                      </a:endParaRPr>
                    </a:p>
                  </a:txBody>
                  <a:tcPr marL="0" marR="0" marT="7762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7"/>
                  </a:ext>
                </a:extLst>
              </a:tr>
              <a:tr h="271860">
                <a:tc gridSpan="6">
                  <a:txBody>
                    <a:bodyPr/>
                    <a:lstStyle/>
                    <a:p>
                      <a:pPr marL="248285">
                        <a:lnSpc>
                          <a:spcPct val="100000"/>
                        </a:lnSpc>
                        <a:spcBef>
                          <a:spcPts val="590"/>
                        </a:spcBef>
                      </a:pPr>
                      <a:r>
                        <a:rPr lang="en-US" sz="1200" b="1" dirty="0">
                          <a:latin typeface="Arial"/>
                          <a:cs typeface="Arial"/>
                        </a:rPr>
                        <a:t>     </a:t>
                      </a:r>
                      <a:r>
                        <a:rPr sz="1200" b="1" dirty="0">
                          <a:latin typeface="Arial"/>
                          <a:cs typeface="Arial"/>
                        </a:rPr>
                        <a:t>Fair </a:t>
                      </a:r>
                      <a:r>
                        <a:rPr sz="1200" spc="-5" dirty="0">
                          <a:latin typeface="Arial"/>
                          <a:cs typeface="Arial"/>
                        </a:rPr>
                        <a:t>(sinking, chipping, currently</a:t>
                      </a:r>
                      <a:r>
                        <a:rPr sz="1200" spc="-40" dirty="0">
                          <a:latin typeface="Arial"/>
                          <a:cs typeface="Arial"/>
                        </a:rPr>
                        <a:t> </a:t>
                      </a:r>
                      <a:r>
                        <a:rPr sz="1200" spc="-5" dirty="0">
                          <a:latin typeface="Arial"/>
                          <a:cs typeface="Arial"/>
                        </a:rPr>
                        <a:t>impacted)</a:t>
                      </a:r>
                      <a:endParaRPr sz="1200" dirty="0">
                        <a:latin typeface="Arial"/>
                        <a:cs typeface="Arial"/>
                      </a:endParaRPr>
                    </a:p>
                  </a:txBody>
                  <a:tcPr marL="0" marR="0" marT="56198"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8"/>
                  </a:ext>
                </a:extLst>
              </a:tr>
              <a:tr h="287261">
                <a:tc gridSpan="6">
                  <a:txBody>
                    <a:bodyPr/>
                    <a:lstStyle/>
                    <a:p>
                      <a:pPr marL="248285">
                        <a:lnSpc>
                          <a:spcPct val="100000"/>
                        </a:lnSpc>
                        <a:spcBef>
                          <a:spcPts val="705"/>
                        </a:spcBef>
                      </a:pPr>
                      <a:r>
                        <a:rPr lang="en-US" sz="1200" b="1" dirty="0">
                          <a:latin typeface="Arial"/>
                          <a:cs typeface="Arial"/>
                        </a:rPr>
                        <a:t>     </a:t>
                      </a:r>
                      <a:r>
                        <a:rPr sz="1200" b="1" dirty="0">
                          <a:latin typeface="Arial"/>
                          <a:cs typeface="Arial"/>
                        </a:rPr>
                        <a:t>Poor </a:t>
                      </a:r>
                      <a:r>
                        <a:rPr sz="1200" dirty="0">
                          <a:latin typeface="Arial"/>
                          <a:cs typeface="Arial"/>
                        </a:rPr>
                        <a:t>(at </a:t>
                      </a:r>
                      <a:r>
                        <a:rPr sz="1200" spc="-5" dirty="0">
                          <a:latin typeface="Arial"/>
                          <a:cs typeface="Arial"/>
                        </a:rPr>
                        <a:t>risk </a:t>
                      </a:r>
                      <a:r>
                        <a:rPr sz="1200" spc="-10" dirty="0">
                          <a:latin typeface="Arial"/>
                          <a:cs typeface="Arial"/>
                        </a:rPr>
                        <a:t>of </a:t>
                      </a:r>
                      <a:r>
                        <a:rPr sz="1200" spc="-5" dirty="0">
                          <a:latin typeface="Arial"/>
                          <a:cs typeface="Arial"/>
                        </a:rPr>
                        <a:t>loss in near</a:t>
                      </a:r>
                      <a:r>
                        <a:rPr sz="1200" spc="-25" dirty="0">
                          <a:latin typeface="Arial"/>
                          <a:cs typeface="Arial"/>
                        </a:rPr>
                        <a:t> </a:t>
                      </a:r>
                      <a:r>
                        <a:rPr sz="1200" spc="-5" dirty="0">
                          <a:latin typeface="Arial"/>
                          <a:cs typeface="Arial"/>
                        </a:rPr>
                        <a:t>future)</a:t>
                      </a:r>
                      <a:endParaRPr sz="1200" dirty="0">
                        <a:latin typeface="Arial"/>
                        <a:cs typeface="Arial"/>
                      </a:endParaRPr>
                    </a:p>
                  </a:txBody>
                  <a:tcPr marL="0" marR="0" marT="6715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19"/>
                  </a:ext>
                </a:extLst>
              </a:tr>
              <a:tr h="198004">
                <a:tc gridSpan="6">
                  <a:txBody>
                    <a:bodyPr/>
                    <a:lstStyle/>
                    <a:p>
                      <a:pPr algn="ctr">
                        <a:lnSpc>
                          <a:spcPct val="100000"/>
                        </a:lnSpc>
                        <a:spcBef>
                          <a:spcPts val="210"/>
                        </a:spcBef>
                      </a:pPr>
                      <a:r>
                        <a:rPr sz="1200" spc="-5" dirty="0">
                          <a:latin typeface="Arial"/>
                          <a:cs typeface="Arial"/>
                        </a:rPr>
                        <a:t>Additional</a:t>
                      </a:r>
                      <a:r>
                        <a:rPr sz="1200" spc="-15" dirty="0">
                          <a:latin typeface="Arial"/>
                          <a:cs typeface="Arial"/>
                        </a:rPr>
                        <a:t> </a:t>
                      </a:r>
                      <a:r>
                        <a:rPr sz="1200" spc="-5" dirty="0">
                          <a:latin typeface="Arial"/>
                          <a:cs typeface="Arial"/>
                        </a:rPr>
                        <a:t>Notes</a:t>
                      </a:r>
                      <a:endParaRPr sz="1200">
                        <a:latin typeface="Arial"/>
                        <a:cs typeface="Arial"/>
                      </a:endParaRPr>
                    </a:p>
                  </a:txBody>
                  <a:tcPr marL="0" marR="0" marT="2000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0"/>
                  </a:ext>
                </a:extLst>
              </a:tr>
              <a:tr h="663733">
                <a:tc gridSpan="6">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vMerge="1">
                  <a:txBody>
                    <a:bodyPr/>
                    <a:lstStyle/>
                    <a:p>
                      <a:endParaRPr/>
                    </a:p>
                  </a:txBody>
                  <a:tcPr marL="0" marR="0" marT="0" marB="0">
                    <a:lnL w="6350">
                      <a:solidFill>
                        <a:srgbClr val="000000"/>
                      </a:solidFill>
                      <a:prstDash val="solid"/>
                    </a:lnL>
                    <a:lnT w="6350">
                      <a:solidFill>
                        <a:srgbClr val="000000"/>
                      </a:solidFill>
                      <a:prstDash val="solid"/>
                    </a:lnT>
                  </a:tcPr>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424920848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E3DA18C2-75F1-4980-A5F0-165F6F71DE6D}"/>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4578</Words>
  <Application>Microsoft Office PowerPoint</Application>
  <PresentationFormat>Widescreen</PresentationFormat>
  <Paragraphs>532</Paragraphs>
  <Slides>40</Slides>
  <Notes>40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Arial</vt:lpstr>
      <vt:lpstr>Calibri</vt:lpstr>
      <vt:lpstr>Calibri Light</vt:lpstr>
      <vt:lpstr>Century Schoolbook</vt:lpstr>
      <vt:lpstr>Courier New</vt:lpstr>
      <vt:lpstr>Times New Roman</vt:lpstr>
      <vt:lpstr>Retrospect</vt:lpstr>
      <vt:lpstr>Office Theme</vt:lpstr>
      <vt:lpstr>G.R.A.V.E.</vt:lpstr>
      <vt:lpstr>PowerPoint Presentation</vt:lpstr>
      <vt:lpstr>Introduction to Cemeteries</vt:lpstr>
      <vt:lpstr>Introduction to Cemeteries</vt:lpstr>
      <vt:lpstr>What can we learn from Cemeteries?</vt:lpstr>
      <vt:lpstr>What can we learn from Headstones?</vt:lpstr>
      <vt:lpstr>Why should we study Cemeteries?</vt:lpstr>
      <vt:lpstr>Cemetery Vandalism</vt:lpstr>
      <vt:lpstr>Cemetery Neglect</vt:lpstr>
      <vt:lpstr>How can you help?</vt:lpstr>
      <vt:lpstr>What will we be doing?</vt:lpstr>
      <vt:lpstr>Gravestones as Historical  Documents</vt:lpstr>
      <vt:lpstr>Step 1: Analyze the Writing</vt:lpstr>
      <vt:lpstr>PowerPoint Presentation</vt:lpstr>
      <vt:lpstr>Epitaphs</vt:lpstr>
      <vt:lpstr>Analyze Benn’s Epitaph:</vt:lpstr>
      <vt:lpstr>Step 2: Interpret the Symbols</vt:lpstr>
      <vt:lpstr>PowerPoint Presentation</vt:lpstr>
      <vt:lpstr>PowerPoint Presentation</vt:lpstr>
      <vt:lpstr>PowerPoint Presentation</vt:lpstr>
      <vt:lpstr>Step 3: Look For Clues in the Stone</vt:lpstr>
      <vt:lpstr>Grave Goods</vt:lpstr>
      <vt:lpstr>Overall Context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G.R.A.V.E.</dc:title>
  <dc:creator>Rachel Hines</dc:creator>
  <cp:lastModifiedBy>Rachel Hines</cp:lastModifiedBy>
  <cp:revision>19</cp:revision>
  <dcterms:created xsi:type="dcterms:W3CDTF">2020-04-08T22:22:40Z</dcterms:created>
  <dcterms:modified xsi:type="dcterms:W3CDTF">2021-10-11T01:58:26Z</dcterms:modified>
</cp:coreProperties>
</file>